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24650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594" y="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16481887814934143"/>
          <c:y val="0.1592260601388657"/>
          <c:w val="0.39077628205919507"/>
          <c:h val="0.8266371229352528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Россия</c:v>
                </c:pt>
                <c:pt idx="1">
                  <c:v>Беларусь</c:v>
                </c:pt>
                <c:pt idx="2">
                  <c:v>Казахстан</c:v>
                </c:pt>
                <c:pt idx="3">
                  <c:v>Армения</c:v>
                </c:pt>
                <c:pt idx="4">
                  <c:v>Киргизия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28</c:v>
                </c:pt>
                <c:pt idx="1">
                  <c:v>9</c:v>
                </c:pt>
                <c:pt idx="2">
                  <c:v>8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5182572306780728"/>
          <c:y val="0.11647777501538208"/>
          <c:w val="0.32857768889876432"/>
          <c:h val="0.88352222498461797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0037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718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429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3841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105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060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252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7785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751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99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282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EA389-35BD-4735-A866-C988085C654E}" type="datetimeFigureOut">
              <a:rPr lang="ru-RU" smtClean="0"/>
              <a:pPr/>
              <a:t>16.12.2016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E056C-5B34-4A7D-BA90-AD282E61CD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572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71802" y="1285860"/>
            <a:ext cx="1785950" cy="2071702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16632"/>
            <a:ext cx="8696203" cy="576064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ЕВРАЗИЙСКАЯ   СЕЛЬСКОХОЗЯЙСТВЕННАЯ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ТЕХНОЛОГИЧЕСКАЯ   ПЛАТФОРМА (ЕСХТП)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9124" y="3929066"/>
            <a:ext cx="4419862" cy="278608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94" y="1340768"/>
            <a:ext cx="186073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8"/>
          <p:cNvSpPr/>
          <p:nvPr/>
        </p:nvSpPr>
        <p:spPr>
          <a:xfrm>
            <a:off x="614940" y="3933057"/>
            <a:ext cx="1360756" cy="576064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СОВЕТ УЧРЕДИТЕЛЕЙ</a:t>
            </a:r>
            <a:endParaRPr lang="ru-RU" sz="14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500298" y="3857628"/>
            <a:ext cx="1631688" cy="71438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Председатели Совета Учредителей</a:t>
            </a:r>
            <a:endParaRPr lang="ru-RU" sz="16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71736" y="4856090"/>
            <a:ext cx="1496208" cy="57606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Председатель Правления</a:t>
            </a:r>
            <a:endParaRPr lang="ru-RU" sz="16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79612" y="5871361"/>
            <a:ext cx="2422146" cy="57606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ОБЩЕЕ СОБРАНИЕ участников ЕСХТП </a:t>
            </a:r>
            <a:endParaRPr lang="ru-RU" dirty="0"/>
          </a:p>
        </p:txBody>
      </p:sp>
      <p:cxnSp>
        <p:nvCxnSpPr>
          <p:cNvPr id="24" name="Прямая со стрелкой 23"/>
          <p:cNvCxnSpPr>
            <a:stCxn id="9" idx="3"/>
            <a:endCxn id="16" idx="1"/>
          </p:cNvCxnSpPr>
          <p:nvPr/>
        </p:nvCxnSpPr>
        <p:spPr>
          <a:xfrm flipV="1">
            <a:off x="1975696" y="4214818"/>
            <a:ext cx="524602" cy="6271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3143240" y="857232"/>
            <a:ext cx="5773274" cy="306748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УЧРЕДИТЕЛИ  ЕСХТП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929190" y="1285859"/>
            <a:ext cx="1928826" cy="2071703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929454" y="1285859"/>
            <a:ext cx="2015070" cy="2071703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597182" y="4832912"/>
            <a:ext cx="1360756" cy="5760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ПРАВЛЕНИЕ</a:t>
            </a:r>
            <a:endParaRPr lang="ru-RU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4572000" y="3500438"/>
            <a:ext cx="4143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>
                <a:solidFill>
                  <a:schemeClr val="accent2">
                    <a:lumMod val="75000"/>
                  </a:schemeClr>
                </a:solidFill>
              </a:rPr>
              <a:t>ОСНОВНЫЕ НАПРАВЛЕНИЯ ДЕЯТЕЛЬНОСТИ</a:t>
            </a:r>
            <a:endParaRPr lang="ru-RU" sz="1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57224" y="3429000"/>
            <a:ext cx="2983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Структура организации</a:t>
            </a:r>
            <a:endParaRPr lang="ru-RU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51520" y="860148"/>
            <a:ext cx="2587605" cy="2208336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14282" y="3545632"/>
            <a:ext cx="4032449" cy="3098078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500562" y="3929066"/>
            <a:ext cx="439248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1. животноводство;</a:t>
            </a:r>
            <a:endParaRPr lang="ru-RU" sz="1600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2. земледелие и селекция растений;</a:t>
            </a:r>
            <a:endParaRPr lang="ru-RU" sz="1600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3. ветеринарная медицина;</a:t>
            </a:r>
            <a:endParaRPr lang="ru-RU" sz="1600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4. переработка сельскохозяйственной продукции;</a:t>
            </a:r>
            <a:endParaRPr lang="ru-RU" sz="1600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5. сельскохозяйственное машиностроение;</a:t>
            </a:r>
            <a:endParaRPr lang="ru-RU" sz="1600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6. сельскохозяйственная экономика;</a:t>
            </a:r>
            <a:endParaRPr lang="ru-RU" sz="1600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7. </a:t>
            </a:r>
            <a:r>
              <a:rPr lang="ru-RU" sz="1600" dirty="0" err="1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трансфер</a:t>
            </a:r>
            <a:r>
              <a:rPr lang="ru-RU" sz="1600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 инновационных технологий, развитие малого бизнеса;</a:t>
            </a:r>
            <a:endParaRPr lang="ru-RU" sz="1600" dirty="0" smtClean="0">
              <a:solidFill>
                <a:prstClr val="black"/>
              </a:solidFill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8. подготовка кадров и </a:t>
            </a:r>
            <a:r>
              <a:rPr lang="ru-RU" sz="1600" dirty="0" err="1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профориентационная</a:t>
            </a:r>
            <a:r>
              <a:rPr lang="ru-RU" sz="1600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 работа со школьниками.</a:t>
            </a:r>
            <a:endParaRPr lang="ru-RU" sz="1600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29" name="Рисунок 28" descr="Логотип ЕСХТП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1071546"/>
            <a:ext cx="2643706" cy="1857388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000364" y="1285860"/>
            <a:ext cx="1928826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Республика Беларусь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РУП «НПЦ НАН РБ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животноводству»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РУП «НПЦ НАН РБ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земледелию»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Институт системных исследований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АПК НАН РБ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929190" y="1285860"/>
            <a:ext cx="214314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Республика Казахстан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ТОО "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КазНИИ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эконо-мики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АПК и развития сельских территорий»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ТОО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КазНИИ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животноводства и кормопроизводства»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Акад. Калиев Г.А. 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Президент АСХН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7000892" y="1285860"/>
            <a:ext cx="1928826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Российская Федерация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ВНИИ экономики сельского хозяйства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ОАО «Невское» по племенной работе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академик РАН 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РАЕН,Драгавцев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В.А.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ООО «МИП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БГУ-Биотехнология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49" name="Прямая со стрелкой 48"/>
          <p:cNvCxnSpPr>
            <a:stCxn id="9" idx="2"/>
            <a:endCxn id="40" idx="0"/>
          </p:cNvCxnSpPr>
          <p:nvPr/>
        </p:nvCxnSpPr>
        <p:spPr>
          <a:xfrm rot="5400000">
            <a:off x="1124544" y="4662137"/>
            <a:ext cx="323791" cy="177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40" idx="3"/>
            <a:endCxn id="17" idx="1"/>
          </p:cNvCxnSpPr>
          <p:nvPr/>
        </p:nvCxnSpPr>
        <p:spPr>
          <a:xfrm>
            <a:off x="1957938" y="5120944"/>
            <a:ext cx="613798" cy="231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rot="16200000" flipH="1">
            <a:off x="-1750279" y="5464999"/>
            <a:ext cx="857256" cy="78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>
            <a:stCxn id="40" idx="2"/>
          </p:cNvCxnSpPr>
          <p:nvPr/>
        </p:nvCxnSpPr>
        <p:spPr>
          <a:xfrm>
            <a:off x="1285852" y="542926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7292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86446" y="4643446"/>
            <a:ext cx="3096344" cy="2071702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Координаторы :</a:t>
            </a:r>
          </a:p>
          <a:p>
            <a:pPr algn="ctr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Армении -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Симонян </a:t>
            </a:r>
            <a:r>
              <a:rPr lang="ru-RU" sz="105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Анаит</a:t>
            </a:r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Беларуси – </a:t>
            </a:r>
            <a:r>
              <a:rPr lang="ru-RU" sz="105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Пилипук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Андрей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Владимирович</a:t>
            </a:r>
          </a:p>
          <a:p>
            <a:pPr algn="ctr"/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Казахстану – </a:t>
            </a:r>
            <a:r>
              <a:rPr lang="ru-RU" sz="105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Сабирова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Алла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Ивановна</a:t>
            </a:r>
          </a:p>
          <a:p>
            <a:pPr algn="ctr"/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России – Полунин Геннадий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Андреевич</a:t>
            </a:r>
          </a:p>
          <a:p>
            <a:pPr algn="ctr"/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05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Координатор-секретарь </a:t>
            </a:r>
          </a:p>
          <a:p>
            <a:pPr algn="ctr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 Ирина Яновна</a:t>
            </a:r>
          </a:p>
          <a:p>
            <a:pPr algn="ctr"/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+7-903-2487943, </a:t>
            </a:r>
            <a:r>
              <a:rPr lang="en-US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iyanam1@yandex.ru</a:t>
            </a:r>
            <a:endParaRPr lang="ru-RU" sz="105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9622" y="261130"/>
            <a:ext cx="2060130" cy="3599918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</a:p>
          <a:p>
            <a:pPr>
              <a:buFontTx/>
              <a:buChar char="-"/>
            </a:pPr>
            <a:r>
              <a:rPr lang="ru-RU" sz="1100" dirty="0" smtClean="0">
                <a:solidFill>
                  <a:schemeClr val="tx1"/>
                </a:solidFill>
              </a:rPr>
              <a:t>проведение системной работы по аккумулированию передовых национальных и мировых достижений научно-технического развития в сфере агропромышленного комплекса, </a:t>
            </a:r>
          </a:p>
          <a:p>
            <a:pPr>
              <a:buFontTx/>
              <a:buChar char="-"/>
            </a:pPr>
            <a:r>
              <a:rPr lang="ru-RU" sz="1100" dirty="0" smtClean="0">
                <a:solidFill>
                  <a:schemeClr val="tx1"/>
                </a:solidFill>
              </a:rPr>
              <a:t>- мобилизация научного потенциала государств-членов для совместного решения прикладных задач в сельском хозяйстве стран ЕАЭС, </a:t>
            </a:r>
          </a:p>
          <a:p>
            <a:pPr>
              <a:buFontTx/>
              <a:buChar char="-"/>
            </a:pPr>
            <a:r>
              <a:rPr lang="ru-RU" sz="1100" dirty="0" smtClean="0">
                <a:solidFill>
                  <a:schemeClr val="tx1"/>
                </a:solidFill>
              </a:rPr>
              <a:t> разработка инновационных продуктов и их внедрению в АПК. </a:t>
            </a:r>
          </a:p>
          <a:p>
            <a:pPr>
              <a:buFontTx/>
              <a:buChar char="-"/>
            </a:pPr>
            <a:r>
              <a:rPr lang="ru-RU" sz="1100" dirty="0" smtClean="0">
                <a:solidFill>
                  <a:schemeClr val="tx1"/>
                </a:solidFill>
              </a:rPr>
              <a:t>Деятельность ЕСХТП  будет соответствовать приоритетам промышленного сотрудничества Союза.</a:t>
            </a:r>
            <a:endParaRPr lang="ru-RU" sz="11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36096" y="2492896"/>
            <a:ext cx="3528392" cy="1944216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Структура участников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55776" y="260648"/>
            <a:ext cx="2808312" cy="3598682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</a:p>
          <a:p>
            <a:pPr>
              <a:buFontTx/>
              <a:buChar char="-"/>
            </a:pPr>
            <a:r>
              <a:rPr lang="ru-RU" sz="1100" dirty="0" smtClean="0">
                <a:solidFill>
                  <a:schemeClr val="tx1"/>
                </a:solidFill>
              </a:rPr>
              <a:t> выявление наиболее актуальных, ключевых для сельского хозяйства АПК стран ЕАЭС проблем; </a:t>
            </a:r>
          </a:p>
          <a:p>
            <a:r>
              <a:rPr lang="ru-RU" sz="1100" dirty="0" smtClean="0">
                <a:solidFill>
                  <a:schemeClr val="tx1"/>
                </a:solidFill>
              </a:rPr>
              <a:t>-  предложение максимально эффективных путей решения наиболее актуальных проблем в сфере АПК;</a:t>
            </a:r>
          </a:p>
          <a:p>
            <a:pPr>
              <a:buFontTx/>
              <a:buChar char="-"/>
            </a:pPr>
            <a:r>
              <a:rPr lang="ru-RU" sz="1100" dirty="0" smtClean="0">
                <a:solidFill>
                  <a:schemeClr val="tx1"/>
                </a:solidFill>
              </a:rPr>
              <a:t> поиск приоритетных технологий и научно-технических проектов, и поддержка совместных инициатив и проектов, </a:t>
            </a:r>
          </a:p>
          <a:p>
            <a:pPr>
              <a:buFontTx/>
              <a:buChar char="-"/>
            </a:pPr>
            <a:r>
              <a:rPr lang="ru-RU" sz="1100" dirty="0" smtClean="0">
                <a:solidFill>
                  <a:schemeClr val="tx1"/>
                </a:solidFill>
              </a:rPr>
              <a:t>  формирование портфеля проектных предложений, поиск лучших партнеров; </a:t>
            </a:r>
          </a:p>
          <a:p>
            <a:pPr>
              <a:buFontTx/>
              <a:buChar char="-"/>
            </a:pPr>
            <a:r>
              <a:rPr lang="ru-RU" sz="1100" dirty="0" smtClean="0">
                <a:solidFill>
                  <a:schemeClr val="tx1"/>
                </a:solidFill>
              </a:rPr>
              <a:t> организация и проведение совместной экспертизы совместных проектов в соответствии с законодательством государств-членов;</a:t>
            </a:r>
          </a:p>
          <a:p>
            <a:pPr>
              <a:buFontTx/>
              <a:buChar char="-"/>
            </a:pPr>
            <a:r>
              <a:rPr lang="ru-RU" sz="1100" dirty="0" smtClean="0">
                <a:solidFill>
                  <a:schemeClr val="tx1"/>
                </a:solidFill>
              </a:rPr>
              <a:t> привлечение средств из бюджетных и внебюджетных источников финансирования для реализации совместных проектов;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08104" y="1844824"/>
            <a:ext cx="3240360" cy="465602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Количество участников - </a:t>
            </a:r>
            <a:r>
              <a:rPr lang="ru-RU" dirty="0" smtClean="0">
                <a:solidFill>
                  <a:schemeClr val="tx1"/>
                </a:solidFill>
              </a:rPr>
              <a:t>49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616" y="4005064"/>
            <a:ext cx="5006464" cy="2664296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(сроки, объемы финансирования)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330859980"/>
              </p:ext>
            </p:extLst>
          </p:nvPr>
        </p:nvGraphicFramePr>
        <p:xfrm>
          <a:off x="5072066" y="2714620"/>
          <a:ext cx="3888432" cy="1838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73698357"/>
              </p:ext>
            </p:extLst>
          </p:nvPr>
        </p:nvGraphicFramePr>
        <p:xfrm>
          <a:off x="395536" y="4005065"/>
          <a:ext cx="4752528" cy="267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4530"/>
                <a:gridCol w="1205865"/>
                <a:gridCol w="922133"/>
              </a:tblGrid>
              <a:tr h="41010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Проект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Стоимость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Сроки</a:t>
                      </a:r>
                      <a:endParaRPr lang="ru-RU" sz="1400" dirty="0"/>
                    </a:p>
                  </a:txBody>
                  <a:tcPr/>
                </a:tc>
              </a:tr>
              <a:tr h="1124253">
                <a:tc>
                  <a:txBody>
                    <a:bodyPr/>
                    <a:lstStyle/>
                    <a:p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 внедрение в животноводстве стран ЕАЭС комплексной системы биотехнологических и молекулярно -генетических подходов для ускоренного </a:t>
                      </a:r>
                      <a:r>
                        <a:rPr lang="ru-RU" sz="105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разведения племенного крупного рогатого скота и оздоровления  поголовья КРС от лейкоза 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 млн. долл.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2017 - 2020</a:t>
                      </a:r>
                      <a:endParaRPr lang="ru-RU" sz="1050" dirty="0"/>
                    </a:p>
                  </a:txBody>
                  <a:tcPr/>
                </a:tc>
              </a:tr>
              <a:tr h="985926">
                <a:tc>
                  <a:txBody>
                    <a:bodyPr/>
                    <a:lstStyle/>
                    <a:p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 и  совершенствование  технологий  селекции зерновых, зернобобовых, кормовых и технических культур  и семеноводства </a:t>
                      </a:r>
                      <a:r>
                        <a:rPr lang="ru-RU" sz="105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высокопродук-тивных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сортов,  адаптивных  к  абиотическим  и биотическим факторам</a:t>
                      </a:r>
                      <a:endParaRPr lang="ru-RU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 млн. долл.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2017</a:t>
                      </a:r>
                      <a:r>
                        <a:rPr lang="ru-RU" sz="1050" baseline="0" dirty="0" smtClean="0"/>
                        <a:t> - 2020</a:t>
                      </a:r>
                      <a:endParaRPr lang="ru-RU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580112" y="260649"/>
            <a:ext cx="331236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</a:p>
          <a:p>
            <a:pPr>
              <a:buFontTx/>
              <a:buChar char="-"/>
            </a:pPr>
            <a:r>
              <a:rPr lang="ru-RU" sz="1100" dirty="0" smtClean="0"/>
              <a:t> содействие реализации совместных проектов путем подготовки кадров, создания совместных лабораторий, научно-исследовательских центров и станций, проведения семинаров, конференций;</a:t>
            </a:r>
          </a:p>
          <a:p>
            <a:pPr>
              <a:buFontTx/>
              <a:buChar char="-"/>
            </a:pPr>
            <a:r>
              <a:rPr lang="ru-RU" sz="1100" dirty="0" smtClean="0"/>
              <a:t> популяризация достижений научно-технического развития государств-членов в сфере АПК.</a:t>
            </a: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3970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442</Words>
  <Application>Microsoft Office PowerPoint</Application>
  <PresentationFormat>Экран (4:3)</PresentationFormat>
  <Paragraphs>76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Малов</dc:creator>
  <cp:lastModifiedBy>User</cp:lastModifiedBy>
  <cp:revision>32</cp:revision>
  <cp:lastPrinted>2016-11-29T15:46:57Z</cp:lastPrinted>
  <dcterms:created xsi:type="dcterms:W3CDTF">2016-11-29T08:00:18Z</dcterms:created>
  <dcterms:modified xsi:type="dcterms:W3CDTF">2016-12-16T08:52:35Z</dcterms:modified>
</cp:coreProperties>
</file>