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87" r:id="rId2"/>
    <p:sldId id="257" r:id="rId3"/>
    <p:sldId id="288" r:id="rId4"/>
    <p:sldId id="289" r:id="rId5"/>
    <p:sldId id="282" r:id="rId6"/>
    <p:sldId id="259" r:id="rId7"/>
    <p:sldId id="260" r:id="rId8"/>
    <p:sldId id="283" r:id="rId9"/>
    <p:sldId id="262" r:id="rId10"/>
    <p:sldId id="285" r:id="rId11"/>
    <p:sldId id="268" r:id="rId12"/>
    <p:sldId id="263" r:id="rId13"/>
    <p:sldId id="269" r:id="rId14"/>
    <p:sldId id="264" r:id="rId15"/>
    <p:sldId id="265" r:id="rId16"/>
    <p:sldId id="271" r:id="rId17"/>
    <p:sldId id="272" r:id="rId18"/>
    <p:sldId id="266" r:id="rId19"/>
    <p:sldId id="290" r:id="rId20"/>
    <p:sldId id="273" r:id="rId21"/>
    <p:sldId id="280" r:id="rId22"/>
    <p:sldId id="286" r:id="rId23"/>
    <p:sldId id="291" r:id="rId24"/>
    <p:sldId id="29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12" autoAdjust="0"/>
    <p:restoredTop sz="94662" autoAdjust="0"/>
  </p:normalViewPr>
  <p:slideViewPr>
    <p:cSldViewPr>
      <p:cViewPr varScale="1">
        <p:scale>
          <a:sx n="74" d="100"/>
          <a:sy n="74" d="100"/>
        </p:scale>
        <p:origin x="-14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450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621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851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830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491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044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414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942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78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046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894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122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55278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b="1" dirty="0"/>
              <a:t>«</a:t>
            </a:r>
            <a:r>
              <a:rPr lang="en-US" sz="2800" b="1" dirty="0" err="1"/>
              <a:t>էլեկտրոնային</a:t>
            </a:r>
            <a:r>
              <a:rPr lang="en-US" sz="2800" b="1" dirty="0"/>
              <a:t> </a:t>
            </a:r>
            <a:r>
              <a:rPr lang="en-US" sz="2800" b="1" dirty="0" err="1"/>
              <a:t>ուսուցման</a:t>
            </a:r>
            <a:r>
              <a:rPr lang="en-US" sz="2800" b="1" dirty="0"/>
              <a:t> </a:t>
            </a:r>
            <a:r>
              <a:rPr lang="en-US" sz="2800" b="1" dirty="0" err="1"/>
              <a:t>ներդրման</a:t>
            </a:r>
            <a:r>
              <a:rPr lang="en-US" sz="2800" b="1" dirty="0"/>
              <a:t> </a:t>
            </a:r>
            <a:r>
              <a:rPr lang="en-US" sz="2800" b="1" dirty="0" err="1"/>
              <a:t>հնարավորությունները</a:t>
            </a:r>
            <a:r>
              <a:rPr lang="en-US" sz="2800" b="1" dirty="0"/>
              <a:t> ՀՀ </a:t>
            </a:r>
            <a:r>
              <a:rPr lang="en-US" sz="2800" b="1" dirty="0" err="1"/>
              <a:t>մասնագիտական</a:t>
            </a:r>
            <a:r>
              <a:rPr lang="en-US" sz="2800" b="1" dirty="0"/>
              <a:t> </a:t>
            </a:r>
            <a:r>
              <a:rPr lang="en-US" sz="2800" b="1" dirty="0" err="1"/>
              <a:t>կրթության</a:t>
            </a:r>
            <a:r>
              <a:rPr lang="en-US" sz="2800" b="1" dirty="0"/>
              <a:t> </a:t>
            </a:r>
            <a:r>
              <a:rPr lang="en-US" sz="2800" b="1" dirty="0" err="1"/>
              <a:t>ոլորտում</a:t>
            </a:r>
            <a:r>
              <a:rPr lang="en-US" sz="2800" b="1" dirty="0"/>
              <a:t>»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591787"/>
            <a:ext cx="5473588" cy="3061349"/>
          </a:xfrm>
        </p:spPr>
      </p:pic>
      <p:sp>
        <p:nvSpPr>
          <p:cNvPr id="6" name="Прямоугольник 5"/>
          <p:cNvSpPr/>
          <p:nvPr/>
        </p:nvSpPr>
        <p:spPr>
          <a:xfrm>
            <a:off x="755576" y="4653136"/>
            <a:ext cx="80648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Ուսանողուհի</a:t>
            </a:r>
            <a:r>
              <a:rPr lang="en-US" b="1" dirty="0" smtClean="0"/>
              <a:t>՝	</a:t>
            </a:r>
            <a:r>
              <a:rPr lang="en-US" b="1" dirty="0" err="1" smtClean="0"/>
              <a:t>Անուշ</a:t>
            </a:r>
            <a:r>
              <a:rPr lang="en-US" b="1" dirty="0" smtClean="0"/>
              <a:t> </a:t>
            </a:r>
            <a:r>
              <a:rPr lang="en-US" b="1" dirty="0" err="1"/>
              <a:t>Սմբատի</a:t>
            </a:r>
            <a:r>
              <a:rPr lang="en-US" b="1" dirty="0"/>
              <a:t> </a:t>
            </a:r>
            <a:r>
              <a:rPr lang="en-US" b="1" dirty="0" err="1"/>
              <a:t>Գալստյան</a:t>
            </a:r>
            <a:endParaRPr lang="en-US" b="1" dirty="0"/>
          </a:p>
          <a:p>
            <a:endParaRPr lang="en-US" b="1" dirty="0" smtClean="0"/>
          </a:p>
          <a:p>
            <a:r>
              <a:rPr lang="en-US" b="1" dirty="0" err="1" smtClean="0"/>
              <a:t>Ղեկավար</a:t>
            </a:r>
            <a:r>
              <a:rPr lang="en-US" b="1" dirty="0" smtClean="0"/>
              <a:t>՝	</a:t>
            </a:r>
            <a:r>
              <a:rPr lang="ru-RU" b="1" dirty="0" err="1" smtClean="0"/>
              <a:t>Գրիգորի</a:t>
            </a:r>
            <a:r>
              <a:rPr lang="ru-RU" b="1" dirty="0" smtClean="0"/>
              <a:t> </a:t>
            </a:r>
            <a:r>
              <a:rPr lang="ru-RU" b="1" dirty="0" err="1" smtClean="0"/>
              <a:t>Վահանյան</a:t>
            </a:r>
            <a:r>
              <a:rPr lang="en-US" b="1" dirty="0" smtClean="0"/>
              <a:t>, տ</a:t>
            </a:r>
            <a:r>
              <a:rPr lang="ru-RU" b="1" dirty="0" err="1" smtClean="0"/>
              <a:t>նտեսագիտության</a:t>
            </a:r>
            <a:r>
              <a:rPr lang="ru-RU" b="1" dirty="0" smtClean="0"/>
              <a:t> </a:t>
            </a:r>
            <a:r>
              <a:rPr lang="ru-RU" b="1" dirty="0" err="1"/>
              <a:t>դոկտոր</a:t>
            </a:r>
            <a:r>
              <a:rPr lang="en-US" b="1" dirty="0"/>
              <a:t>, </a:t>
            </a:r>
            <a:r>
              <a:rPr lang="ru-RU" b="1" dirty="0" err="1"/>
              <a:t>պրոֆեսոր</a:t>
            </a:r>
            <a:endParaRPr lang="ru-RU" b="1" dirty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02414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r>
              <a:rPr lang="hy-AM" sz="2800" dirty="0" smtClean="0"/>
              <a:t>Էլեկտրոնային ուսուցման համակարգում կարելի է կիրառել հաղորդակցման 2 տիպ</a:t>
            </a:r>
            <a:r>
              <a:rPr lang="en-US" sz="2800" dirty="0" smtClean="0"/>
              <a:t>․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y-AM" sz="4000" dirty="0" smtClean="0"/>
              <a:t>Ասինխրոնային –(</a:t>
            </a:r>
            <a:r>
              <a:rPr lang="hy-AM" sz="4000" dirty="0"/>
              <a:t>էլեկտրոնային փոստ և ֆորումներ)։ </a:t>
            </a:r>
            <a:endParaRPr lang="en-US" sz="4000" dirty="0" smtClean="0"/>
          </a:p>
          <a:p>
            <a:pPr marL="0" indent="0">
              <a:buNone/>
            </a:pPr>
            <a:endParaRPr lang="ru-RU" sz="4000" dirty="0"/>
          </a:p>
          <a:p>
            <a:r>
              <a:rPr lang="hy-AM" sz="4000" dirty="0"/>
              <a:t>Սինխրոնային – </a:t>
            </a:r>
            <a:r>
              <a:rPr lang="hy-AM" sz="4000" dirty="0" smtClean="0"/>
              <a:t>(</a:t>
            </a:r>
            <a:r>
              <a:rPr lang="hy-AM" sz="4000" dirty="0"/>
              <a:t>վիդեո, աուդիո կոնֆերանսներ, չաթ (</a:t>
            </a:r>
            <a:r>
              <a:rPr lang="hy-AM" sz="4000" dirty="0" smtClean="0"/>
              <a:t>chat</a:t>
            </a:r>
            <a:r>
              <a:rPr lang="en-US" sz="4000" dirty="0" smtClean="0"/>
              <a:t>)</a:t>
            </a:r>
            <a:endParaRPr lang="ru-RU" sz="4000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3991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 smtClean="0"/>
              <a:t>Սինխրոնային</a:t>
            </a:r>
            <a:r>
              <a:rPr lang="en-US" sz="3200" dirty="0" smtClean="0"/>
              <a:t> </a:t>
            </a:r>
            <a:r>
              <a:rPr lang="en-US" sz="3200" dirty="0" err="1" smtClean="0"/>
              <a:t>հաղորդակցման</a:t>
            </a:r>
            <a:r>
              <a:rPr lang="en-US" sz="3200" dirty="0" smtClean="0"/>
              <a:t> </a:t>
            </a:r>
            <a:r>
              <a:rPr lang="en-US" sz="3200" dirty="0" err="1" smtClean="0"/>
              <a:t>ձևերն</a:t>
            </a:r>
            <a:r>
              <a:rPr lang="en-US" sz="3200" dirty="0" smtClean="0"/>
              <a:t> </a:t>
            </a:r>
            <a:r>
              <a:rPr lang="en-US" sz="3200" dirty="0" err="1" smtClean="0"/>
              <a:t>են</a:t>
            </a:r>
            <a:r>
              <a:rPr lang="en-US" sz="3200" dirty="0" smtClean="0"/>
              <a:t>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65104"/>
          </a:xfrm>
        </p:spPr>
        <p:txBody>
          <a:bodyPr>
            <a:normAutofit fontScale="92500"/>
          </a:bodyPr>
          <a:lstStyle/>
          <a:p>
            <a:pPr lvl="0">
              <a:lnSpc>
                <a:spcPct val="200000"/>
              </a:lnSpc>
            </a:pPr>
            <a:r>
              <a:rPr lang="hy-AM" sz="2400" dirty="0"/>
              <a:t>վիդեոկոնֆերանսներ</a:t>
            </a:r>
            <a:r>
              <a:rPr lang="ru-RU" sz="2400" dirty="0"/>
              <a:t> (</a:t>
            </a:r>
            <a:r>
              <a:rPr lang="hy-AM" sz="2400" dirty="0"/>
              <a:t>միակողմանի և երկկողմանի</a:t>
            </a:r>
            <a:r>
              <a:rPr lang="ru-RU" sz="2400" dirty="0"/>
              <a:t>)</a:t>
            </a:r>
          </a:p>
          <a:p>
            <a:pPr lvl="0">
              <a:lnSpc>
                <a:spcPct val="200000"/>
              </a:lnSpc>
            </a:pPr>
            <a:r>
              <a:rPr lang="hy-AM" sz="2400" dirty="0"/>
              <a:t>աուդիոկոնֆերանսներ</a:t>
            </a:r>
            <a:endParaRPr lang="ru-RU" sz="2400" dirty="0"/>
          </a:p>
          <a:p>
            <a:pPr lvl="0">
              <a:lnSpc>
                <a:spcPct val="200000"/>
              </a:lnSpc>
            </a:pPr>
            <a:r>
              <a:rPr lang="hy-AM" sz="2400" dirty="0"/>
              <a:t>չատ</a:t>
            </a:r>
            <a:r>
              <a:rPr lang="ru-RU" sz="2400" dirty="0"/>
              <a:t> (</a:t>
            </a:r>
            <a:r>
              <a:rPr lang="hy-AM" sz="2400" dirty="0"/>
              <a:t>տեքստային կոնֆերանսներ</a:t>
            </a:r>
            <a:r>
              <a:rPr lang="ru-RU" sz="2400" dirty="0"/>
              <a:t>)</a:t>
            </a:r>
          </a:p>
          <a:p>
            <a:pPr lvl="0">
              <a:lnSpc>
                <a:spcPct val="200000"/>
              </a:lnSpc>
            </a:pPr>
            <a:r>
              <a:rPr lang="hy-AM" sz="2400" dirty="0"/>
              <a:t>ակնթարթային հաղորդագրություն</a:t>
            </a:r>
            <a:endParaRPr lang="ru-RU" sz="2400" dirty="0"/>
          </a:p>
          <a:p>
            <a:pPr lvl="0">
              <a:lnSpc>
                <a:spcPct val="200000"/>
              </a:lnSpc>
            </a:pPr>
            <a:r>
              <a:rPr lang="hy-AM" sz="2400" dirty="0"/>
              <a:t>ծրագրերի համատեղ օգտագործում</a:t>
            </a:r>
            <a:endParaRPr lang="ru-RU" sz="2400" dirty="0"/>
          </a:p>
          <a:p>
            <a:pPr lvl="0">
              <a:lnSpc>
                <a:spcPct val="200000"/>
              </a:lnSpc>
            </a:pPr>
            <a:r>
              <a:rPr lang="hy-AM" sz="2400" dirty="0"/>
              <a:t>վիրտուալ լսարաններ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453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y-AM" sz="2400" dirty="0" smtClean="0"/>
              <a:t>2</a:t>
            </a:r>
            <a:r>
              <a:rPr lang="en-US" sz="2400" dirty="0" smtClean="0"/>
              <a:t>․</a:t>
            </a:r>
            <a:r>
              <a:rPr lang="hy-AM" sz="2400" dirty="0" smtClean="0"/>
              <a:t>3</a:t>
            </a:r>
            <a:r>
              <a:rPr lang="en-US" sz="2400" dirty="0" smtClean="0"/>
              <a:t>․ </a:t>
            </a:r>
            <a:r>
              <a:rPr lang="hy-AM" sz="2400" dirty="0" smtClean="0"/>
              <a:t>Հեռավար ուսուցման ծրագրային փաթեթներն ու համակարգերը	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y-AM" dirty="0"/>
              <a:t>էլեկտրոնային </a:t>
            </a:r>
            <a:r>
              <a:rPr lang="hy-AM" dirty="0" smtClean="0"/>
              <a:t>ուսուցման </a:t>
            </a:r>
            <a:r>
              <a:rPr lang="hy-AM" dirty="0"/>
              <a:t>մեթոդները</a:t>
            </a:r>
            <a:r>
              <a:rPr lang="en-US" dirty="0"/>
              <a:t>․</a:t>
            </a:r>
            <a:endParaRPr lang="ru-RU" dirty="0"/>
          </a:p>
          <a:p>
            <a:pPr lvl="0">
              <a:lnSpc>
                <a:spcPct val="150000"/>
              </a:lnSpc>
            </a:pPr>
            <a:r>
              <a:rPr lang="en-US" b="1" dirty="0"/>
              <a:t>Micro learning-</a:t>
            </a:r>
            <a:r>
              <a:rPr lang="hy-AM" b="1" dirty="0"/>
              <a:t>Միկրո ուսուցում</a:t>
            </a:r>
            <a:endParaRPr lang="ru-RU" b="1" dirty="0"/>
          </a:p>
          <a:p>
            <a:pPr lvl="0">
              <a:lnSpc>
                <a:spcPct val="150000"/>
              </a:lnSpc>
            </a:pPr>
            <a:r>
              <a:rPr lang="en-US" b="1" dirty="0"/>
              <a:t>Blended learning-</a:t>
            </a:r>
            <a:r>
              <a:rPr lang="hy-AM" b="1" dirty="0"/>
              <a:t>Միա</a:t>
            </a:r>
            <a:r>
              <a:rPr lang="ru-RU" b="1" dirty="0" err="1"/>
              <a:t>խառն</a:t>
            </a:r>
            <a:r>
              <a:rPr lang="ru-RU" b="1" dirty="0"/>
              <a:t> </a:t>
            </a:r>
            <a:r>
              <a:rPr lang="hy-AM" b="1" dirty="0"/>
              <a:t>ուսուցում</a:t>
            </a:r>
            <a:endParaRPr lang="ru-RU" b="1" dirty="0"/>
          </a:p>
          <a:p>
            <a:pPr lvl="0">
              <a:lnSpc>
                <a:spcPct val="150000"/>
              </a:lnSpc>
            </a:pPr>
            <a:r>
              <a:rPr lang="en-US" b="1" dirty="0"/>
              <a:t>Gamification-</a:t>
            </a:r>
            <a:r>
              <a:rPr lang="hy-AM" b="1" dirty="0"/>
              <a:t>Գեյմիֆիկացիա</a:t>
            </a:r>
            <a:endParaRPr lang="ru-RU" b="1" dirty="0"/>
          </a:p>
          <a:p>
            <a:pPr lvl="0">
              <a:lnSpc>
                <a:spcPct val="150000"/>
              </a:lnSpc>
            </a:pPr>
            <a:r>
              <a:rPr lang="en-US" b="1" dirty="0"/>
              <a:t>Social learning-</a:t>
            </a:r>
            <a:r>
              <a:rPr lang="hy-AM" b="1" dirty="0"/>
              <a:t>Սոցիալական ուսուցում</a:t>
            </a:r>
            <a:endParaRPr lang="ru-RU" b="1" dirty="0"/>
          </a:p>
          <a:p>
            <a:pPr lvl="0">
              <a:lnSpc>
                <a:spcPct val="150000"/>
              </a:lnSpc>
            </a:pPr>
            <a:r>
              <a:rPr lang="en-US" b="1" dirty="0"/>
              <a:t>Self-paced models-</a:t>
            </a:r>
            <a:r>
              <a:rPr lang="hy-AM" b="1" dirty="0"/>
              <a:t>Ինքնուսուցման մոդելներ։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453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y-AM" dirty="0"/>
              <a:t>Ինքնուրույն ուսուցման մոդելները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200000"/>
              </a:lnSpc>
            </a:pPr>
            <a:r>
              <a:rPr lang="en-US" b="1" dirty="0"/>
              <a:t>MOOC (Massive Open Online Courses)</a:t>
            </a:r>
            <a:endParaRPr lang="ru-RU" b="1" dirty="0"/>
          </a:p>
          <a:p>
            <a:pPr lvl="0">
              <a:lnSpc>
                <a:spcPct val="200000"/>
              </a:lnSpc>
            </a:pPr>
            <a:r>
              <a:rPr lang="en-US" b="1" dirty="0"/>
              <a:t>SPOC (Small Private Online Courses)</a:t>
            </a:r>
            <a:endParaRPr lang="ru-RU" b="1" dirty="0"/>
          </a:p>
          <a:p>
            <a:pPr lvl="0">
              <a:lnSpc>
                <a:spcPct val="200000"/>
              </a:lnSpc>
            </a:pPr>
            <a:r>
              <a:rPr lang="en-US" b="1" dirty="0"/>
              <a:t>SMOC (Synchronous Massive Online Courses)</a:t>
            </a:r>
            <a:endParaRPr lang="ru-RU" b="1" dirty="0"/>
          </a:p>
          <a:p>
            <a:pPr lvl="0">
              <a:lnSpc>
                <a:spcPct val="200000"/>
              </a:lnSpc>
            </a:pPr>
            <a:r>
              <a:rPr lang="en-US" b="1" dirty="0"/>
              <a:t>SSOC (Synchronous Private Online Courses)  </a:t>
            </a:r>
            <a:endParaRPr lang="ru-RU" b="1" dirty="0"/>
          </a:p>
          <a:p>
            <a:pPr marL="0" indent="0">
              <a:lnSpc>
                <a:spcPct val="200000"/>
              </a:lnSpc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4453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y-AM" sz="2400" dirty="0"/>
              <a:t>3</a:t>
            </a:r>
            <a:r>
              <a:rPr lang="en-US" sz="2400" dirty="0"/>
              <a:t>․</a:t>
            </a:r>
            <a:r>
              <a:rPr lang="hy-AM" sz="2400" dirty="0"/>
              <a:t>1</a:t>
            </a:r>
            <a:r>
              <a:rPr lang="en-US" sz="2400" dirty="0"/>
              <a:t>․ </a:t>
            </a:r>
            <a:r>
              <a:rPr lang="hy-AM" sz="2400" dirty="0"/>
              <a:t>Հեռավար ուսուցման ներդրման հիմնախնդիրնները 					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16624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en-US" b="1" i="1" dirty="0" smtClean="0"/>
          </a:p>
          <a:p>
            <a:pPr marL="0" indent="0" algn="ctr">
              <a:buNone/>
            </a:pPr>
            <a:r>
              <a:rPr lang="en-US" b="1" i="1" dirty="0" err="1" smtClean="0"/>
              <a:t>Հեռավար</a:t>
            </a:r>
            <a:r>
              <a:rPr lang="en-US" b="1" i="1" dirty="0" smtClean="0"/>
              <a:t> </a:t>
            </a:r>
            <a:r>
              <a:rPr lang="en-US" b="1" i="1" dirty="0" err="1" smtClean="0"/>
              <a:t>ուսուցման</a:t>
            </a:r>
            <a:r>
              <a:rPr lang="en-US" b="1" i="1" dirty="0" smtClean="0"/>
              <a:t> </a:t>
            </a:r>
            <a:r>
              <a:rPr lang="en-US" b="1" i="1" dirty="0" err="1" smtClean="0"/>
              <a:t>խնդիրներից</a:t>
            </a:r>
            <a:r>
              <a:rPr lang="en-US" b="1" i="1" dirty="0" smtClean="0"/>
              <a:t> </a:t>
            </a:r>
            <a:r>
              <a:rPr lang="en-US" b="1" i="1" dirty="0" err="1" smtClean="0"/>
              <a:t>են</a:t>
            </a:r>
            <a:r>
              <a:rPr lang="en-US" b="1" i="1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lvl="0"/>
            <a:r>
              <a:rPr lang="hy-AM" dirty="0"/>
              <a:t>Ուսանողների և դասախոսների միջև կոնսուլտացիայի աահմանափակ </a:t>
            </a:r>
            <a:r>
              <a:rPr lang="hy-AM" dirty="0" smtClean="0"/>
              <a:t>հնարավորությունները</a:t>
            </a:r>
            <a:endParaRPr lang="en-US" dirty="0" smtClean="0"/>
          </a:p>
          <a:p>
            <a:pPr marL="0" lvl="0" indent="0">
              <a:buNone/>
            </a:pPr>
            <a:endParaRPr lang="ru-RU" dirty="0"/>
          </a:p>
          <a:p>
            <a:pPr lvl="0"/>
            <a:r>
              <a:rPr lang="hy-AM" dirty="0"/>
              <a:t>Չի գործում հարաբերական </a:t>
            </a:r>
            <a:r>
              <a:rPr lang="hy-AM" dirty="0" smtClean="0"/>
              <a:t>ճկունությ</a:t>
            </a:r>
            <a:r>
              <a:rPr lang="en-US" dirty="0" err="1" smtClean="0"/>
              <a:t>ու</a:t>
            </a:r>
            <a:r>
              <a:rPr lang="hy-AM" dirty="0" smtClean="0"/>
              <a:t>ն</a:t>
            </a:r>
            <a:endParaRPr lang="en-US" dirty="0" smtClean="0"/>
          </a:p>
          <a:p>
            <a:pPr marL="0" lvl="0" indent="0">
              <a:buNone/>
            </a:pPr>
            <a:endParaRPr lang="ru-RU" dirty="0"/>
          </a:p>
          <a:p>
            <a:pPr lvl="0"/>
            <a:r>
              <a:rPr lang="hy-AM" dirty="0"/>
              <a:t>Բարձր ներդրումների </a:t>
            </a:r>
            <a:r>
              <a:rPr lang="hy-AM" dirty="0" smtClean="0"/>
              <a:t>անհրաժեշտություն</a:t>
            </a:r>
            <a:endParaRPr lang="en-US" dirty="0" smtClean="0"/>
          </a:p>
          <a:p>
            <a:pPr marL="0" lvl="0" indent="0">
              <a:buNone/>
            </a:pPr>
            <a:endParaRPr lang="ru-RU" dirty="0"/>
          </a:p>
          <a:p>
            <a:pPr lvl="0"/>
            <a:r>
              <a:rPr lang="hy-AM" dirty="0"/>
              <a:t>Աուդիո և վիդեո նյութերի բարձր ինքնարժեքը</a:t>
            </a:r>
            <a:r>
              <a:rPr lang="hy-AM" dirty="0" smtClean="0"/>
              <a:t>։</a:t>
            </a:r>
            <a:endParaRPr lang="en-US" dirty="0" smtClean="0"/>
          </a:p>
          <a:p>
            <a:pPr marL="0" lvl="0" indent="0">
              <a:buNone/>
            </a:pPr>
            <a:endParaRPr lang="ru-RU" dirty="0"/>
          </a:p>
          <a:p>
            <a:pPr lvl="0"/>
            <a:r>
              <a:rPr lang="hy-AM" dirty="0"/>
              <a:t>Իրական գնահատականի բարձր </a:t>
            </a:r>
            <a:r>
              <a:rPr lang="hy-AM" dirty="0" smtClean="0"/>
              <a:t>ռիսկայնությունը։</a:t>
            </a:r>
            <a:endParaRPr lang="en-US" dirty="0" smtClean="0"/>
          </a:p>
          <a:p>
            <a:pPr marL="0" lvl="0" indent="0">
              <a:buNone/>
            </a:pPr>
            <a:endParaRPr lang="en-US" dirty="0" smtClean="0"/>
          </a:p>
          <a:p>
            <a:pPr lvl="0"/>
            <a:r>
              <a:rPr lang="hy-AM" dirty="0" smtClean="0"/>
              <a:t>Օպերատիվ </a:t>
            </a:r>
            <a:r>
              <a:rPr lang="hy-AM" dirty="0"/>
              <a:t>փոփոխություններ կատարելու դժվարությունները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453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y-AM" sz="2400" dirty="0" smtClean="0"/>
              <a:t>3</a:t>
            </a:r>
            <a:r>
              <a:rPr lang="en-US" sz="2400" dirty="0" smtClean="0"/>
              <a:t>․</a:t>
            </a:r>
            <a:r>
              <a:rPr lang="hy-AM" sz="2400" dirty="0" smtClean="0"/>
              <a:t>2</a:t>
            </a:r>
            <a:r>
              <a:rPr lang="en-US" sz="2400" dirty="0" smtClean="0"/>
              <a:t>․ </a:t>
            </a:r>
            <a:r>
              <a:rPr lang="hy-AM" sz="2400" dirty="0" smtClean="0"/>
              <a:t>Հեռավար ուսուցման ոլորտում կիրառվող ծրագրային փաթեթները և կադրային կազմը</a:t>
            </a:r>
            <a:endParaRPr lang="ru-RU" sz="2400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916832"/>
            <a:ext cx="6704979" cy="424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53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88640"/>
            <a:ext cx="5235014" cy="586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53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836712"/>
            <a:ext cx="7128792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53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y-AM" sz="2400" dirty="0" smtClean="0"/>
              <a:t>3</a:t>
            </a:r>
            <a:r>
              <a:rPr lang="en-US" sz="2400" dirty="0" smtClean="0"/>
              <a:t>․</a:t>
            </a:r>
            <a:r>
              <a:rPr lang="hy-AM" sz="2400" dirty="0" smtClean="0"/>
              <a:t>3</a:t>
            </a:r>
            <a:r>
              <a:rPr lang="en-US" sz="2400" dirty="0" smtClean="0"/>
              <a:t>․ </a:t>
            </a:r>
            <a:r>
              <a:rPr lang="hy-AM" sz="2400" dirty="0" smtClean="0"/>
              <a:t>Հեռավար ուսուցման կազմակերպումը մասնագիտական կրթության ոլորտում (տնտեսագիտության և կառավարման դասընթացների գործնական օրինակներով)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76872"/>
            <a:ext cx="8229600" cy="3083714"/>
          </a:xfrm>
        </p:spPr>
      </p:pic>
    </p:spTree>
    <p:extLst>
      <p:ext uri="{BB962C8B-B14F-4D97-AF65-F5344CB8AC3E}">
        <p14:creationId xmlns:p14="http://schemas.microsoft.com/office/powerpoint/2010/main" val="364453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060781" cy="4620931"/>
          </a:xfrm>
        </p:spPr>
      </p:pic>
    </p:spTree>
    <p:extLst>
      <p:ext uri="{BB962C8B-B14F-4D97-AF65-F5344CB8AC3E}">
        <p14:creationId xmlns:p14="http://schemas.microsoft.com/office/powerpoint/2010/main" val="3585358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i="1" dirty="0" smtClean="0"/>
              <a:t>«</a:t>
            </a:r>
            <a:r>
              <a:rPr lang="en-US" sz="2400" b="1" i="1" dirty="0" err="1" smtClean="0"/>
              <a:t>էլեկտրոնային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ուսուցման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ներդրման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հնարավորությունները</a:t>
            </a:r>
            <a:r>
              <a:rPr lang="en-US" sz="2400" b="1" i="1" dirty="0" smtClean="0"/>
              <a:t> ՀՀ </a:t>
            </a:r>
            <a:r>
              <a:rPr lang="en-US" sz="2400" b="1" i="1" dirty="0" err="1" smtClean="0"/>
              <a:t>մասնագիտական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կրթության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ոլորտում</a:t>
            </a:r>
            <a:r>
              <a:rPr lang="en-US" sz="2400" b="1" i="1" dirty="0" smtClean="0"/>
              <a:t>»</a:t>
            </a:r>
            <a:endParaRPr lang="ru-RU" sz="24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hy-AM" b="1" dirty="0"/>
              <a:t>Գլուխ I </a:t>
            </a:r>
            <a:r>
              <a:rPr lang="hy-AM" b="1" dirty="0" smtClean="0"/>
              <a:t>Հեռավար </a:t>
            </a:r>
            <a:r>
              <a:rPr lang="hy-AM" b="1" dirty="0"/>
              <a:t>ուսուցման միջազգային փորձը 	</a:t>
            </a:r>
            <a:endParaRPr lang="en-US" b="1" dirty="0" smtClean="0"/>
          </a:p>
          <a:p>
            <a:pPr marL="0" indent="0" algn="just">
              <a:lnSpc>
                <a:spcPct val="150000"/>
              </a:lnSpc>
              <a:buNone/>
            </a:pPr>
            <a:endParaRPr lang="ru-RU" dirty="0"/>
          </a:p>
          <a:p>
            <a:pPr algn="just">
              <a:lnSpc>
                <a:spcPct val="150000"/>
              </a:lnSpc>
            </a:pPr>
            <a:r>
              <a:rPr lang="hy-AM" b="1" dirty="0"/>
              <a:t>Գլուխ II Հեռավար ուսուցման </a:t>
            </a:r>
            <a:r>
              <a:rPr lang="hy-AM" b="1" dirty="0" smtClean="0"/>
              <a:t>կազմակերպումը</a:t>
            </a:r>
            <a:endParaRPr lang="en-US" b="1" dirty="0" smtClean="0"/>
          </a:p>
          <a:p>
            <a:pPr marL="0" indent="0" algn="just">
              <a:lnSpc>
                <a:spcPct val="150000"/>
              </a:lnSpc>
              <a:buNone/>
            </a:pPr>
            <a:endParaRPr lang="ru-RU" dirty="0"/>
          </a:p>
          <a:p>
            <a:pPr algn="just">
              <a:lnSpc>
                <a:spcPct val="150000"/>
              </a:lnSpc>
            </a:pPr>
            <a:r>
              <a:rPr lang="hy-AM" b="1" dirty="0"/>
              <a:t>Գլուխ  III Հեռավար ուսուցման կիրառումը և զարգացումը  ՀՀ  մասնագիտական կրթության ոլորտում	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1457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04664"/>
            <a:ext cx="2562225" cy="5457825"/>
          </a:xfrm>
        </p:spPr>
      </p:pic>
      <p:pic>
        <p:nvPicPr>
          <p:cNvPr id="4098" name="Picture 2" descr="C:\Users\User\Desktop\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04664"/>
            <a:ext cx="2676525" cy="566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53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AppData\Local\Temp\Rar$DR00.434\Screenshot_20180327-222159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05548"/>
            <a:ext cx="3701841" cy="658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User\AppData\Local\Temp\Rar$DR00.434\Screenshot_20180327-22243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49" y="116632"/>
            <a:ext cx="379202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53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:\Users\User\AppData\Local\Temp\Rar$DR00.434\_Screenshot_20180327-22214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7" y="404664"/>
            <a:ext cx="2650802" cy="471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User\AppData\Local\Temp\Rar$DR00.434\Screenshot_20180327-2225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465" y="31458"/>
            <a:ext cx="3733664" cy="4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User\AppData\Local\Temp\Rar$DR00.434\Screenshot_20180327-2225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129" y="332656"/>
            <a:ext cx="2638535" cy="471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763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20688"/>
            <a:ext cx="3024336" cy="5174976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548680"/>
            <a:ext cx="5483317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251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ՇՆՈՐՀԱԿԱԼՈՒԹՅՈՒՆ</a:t>
            </a:r>
            <a:endParaRPr lang="ru-RU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284984"/>
            <a:ext cx="8301702" cy="278149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158344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877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2074242"/>
          </a:xfrm>
        </p:spPr>
        <p:txBody>
          <a:bodyPr>
            <a:noAutofit/>
          </a:bodyPr>
          <a:lstStyle/>
          <a:p>
            <a:r>
              <a:rPr lang="hy-AM" sz="2000" dirty="0"/>
              <a:t>Հեռավար ուսուցումը դասավանդողի և սովորողի միջև փոխազդեցությունն է հեռավորության առկայության պայմաններում՝ որում ներառվում են ուսումնական գործընթացի բոլոր բաղադրիչները (նպատակները, բովանդակությունը, մեթոդները կազմակերպման ձևը, դասավանդման միջոցները) և իրականացվում է հատուկ ինտերնետային տեխնոլոգիաների միջոցով՝ ապահովելով ինտերակտիվություն</a:t>
            </a:r>
            <a:r>
              <a:rPr lang="hy-AM" sz="2000" dirty="0" smtClean="0"/>
              <a:t>։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420888"/>
            <a:ext cx="4827342" cy="3696680"/>
          </a:xfrm>
        </p:spPr>
      </p:pic>
    </p:spTree>
    <p:extLst>
      <p:ext uri="{BB962C8B-B14F-4D97-AF65-F5344CB8AC3E}">
        <p14:creationId xmlns:p14="http://schemas.microsoft.com/office/powerpoint/2010/main" val="1157093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y-AM" b="1" dirty="0"/>
              <a:t>Բոլոնիայի հռչակագիրը ստորագրած պետությունները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00808"/>
            <a:ext cx="8048632" cy="3806786"/>
          </a:xfrm>
        </p:spPr>
      </p:pic>
    </p:spTree>
    <p:extLst>
      <p:ext uri="{BB962C8B-B14F-4D97-AF65-F5344CB8AC3E}">
        <p14:creationId xmlns:p14="http://schemas.microsoft.com/office/powerpoint/2010/main" val="2749204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y-AM" sz="2400" dirty="0" smtClean="0"/>
              <a:t> Հեռավար ուսուցման </a:t>
            </a:r>
            <a:r>
              <a:rPr lang="en-US" sz="2400" dirty="0" err="1" smtClean="0"/>
              <a:t>ստանդարտներն</a:t>
            </a:r>
            <a:r>
              <a:rPr lang="en-US" sz="2400" dirty="0" smtClean="0"/>
              <a:t> </a:t>
            </a:r>
            <a:r>
              <a:rPr lang="en-US" sz="2400" dirty="0" err="1" smtClean="0"/>
              <a:t>են</a:t>
            </a:r>
            <a:r>
              <a:rPr lang="en-US" sz="2400" dirty="0" smtClean="0"/>
              <a:t>.</a:t>
            </a:r>
            <a:endParaRPr lang="ru-RU" sz="2400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628800"/>
            <a:ext cx="5904656" cy="4464496"/>
          </a:xfrm>
          <a:prstGeom prst="rect">
            <a:avLst/>
          </a:prstGeom>
          <a:ln w="3175" cap="sq">
            <a:solidFill>
              <a:srgbClr val="000000"/>
            </a:solidFill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2166548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y-AM" sz="2400" dirty="0" smtClean="0"/>
              <a:t>1.2. Հեռավար ուսուցման առավելությունները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hy-AM" sz="2800" dirty="0"/>
              <a:t>Ինքնուրույնությունը </a:t>
            </a:r>
            <a:endParaRPr lang="en-US" sz="2800" dirty="0" smtClean="0"/>
          </a:p>
          <a:p>
            <a:pPr algn="just">
              <a:lnSpc>
                <a:spcPct val="150000"/>
              </a:lnSpc>
            </a:pPr>
            <a:r>
              <a:rPr lang="hy-AM" sz="2800" dirty="0"/>
              <a:t>Հասանելիությունը </a:t>
            </a:r>
            <a:endParaRPr lang="en-US" sz="2800" dirty="0" smtClean="0"/>
          </a:p>
          <a:p>
            <a:pPr algn="just">
              <a:lnSpc>
                <a:spcPct val="150000"/>
              </a:lnSpc>
            </a:pPr>
            <a:r>
              <a:rPr lang="hy-AM" sz="2800" dirty="0"/>
              <a:t>Ճկունությունը </a:t>
            </a:r>
            <a:endParaRPr lang="en-US" sz="2800" dirty="0" smtClean="0"/>
          </a:p>
          <a:p>
            <a:pPr algn="just">
              <a:lnSpc>
                <a:spcPct val="150000"/>
              </a:lnSpc>
            </a:pPr>
            <a:r>
              <a:rPr lang="hy-AM" sz="2800" dirty="0"/>
              <a:t>Ինովացիաները </a:t>
            </a:r>
            <a:endParaRPr lang="en-US" sz="2800" dirty="0" smtClean="0"/>
          </a:p>
          <a:p>
            <a:pPr algn="just">
              <a:lnSpc>
                <a:spcPct val="150000"/>
              </a:lnSpc>
            </a:pPr>
            <a:r>
              <a:rPr lang="hy-AM" sz="2800" dirty="0"/>
              <a:t>Շահավետություն </a:t>
            </a:r>
            <a:endParaRPr lang="en-US" sz="2800" dirty="0" smtClean="0"/>
          </a:p>
          <a:p>
            <a:pPr algn="just">
              <a:lnSpc>
                <a:spcPct val="150000"/>
              </a:lnSpc>
            </a:pPr>
            <a:r>
              <a:rPr lang="hy-AM" sz="2800" dirty="0"/>
              <a:t>Սոցիալականացում </a:t>
            </a:r>
            <a:endParaRPr lang="en-US" sz="2800" dirty="0" smtClean="0"/>
          </a:p>
          <a:p>
            <a:pPr algn="just">
              <a:lnSpc>
                <a:spcPct val="150000"/>
              </a:lnSpc>
            </a:pPr>
            <a:r>
              <a:rPr lang="hy-AM" sz="2800" dirty="0"/>
              <a:t>Շարունակական կրթությունը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4453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y-AM" sz="2400" dirty="0" smtClean="0"/>
              <a:t>1.3. Հեռավար ուսուցման կիրառումը ՀՀ-ում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y-AM" sz="2400" dirty="0" smtClean="0"/>
              <a:t>ՀՀ-ում </a:t>
            </a:r>
            <a:r>
              <a:rPr lang="hy-AM" sz="2400" dirty="0"/>
              <a:t>հեռավար ուսուցման ծրագրեր իրականացնող ԲՈՒՀ-երի ցանկը</a:t>
            </a:r>
            <a:r>
              <a:rPr lang="en-US" sz="2400" dirty="0" smtClean="0"/>
              <a:t>․</a:t>
            </a:r>
          </a:p>
          <a:p>
            <a:pPr marL="0" indent="0" algn="ctr">
              <a:buNone/>
            </a:pP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191530"/>
              </p:ext>
            </p:extLst>
          </p:nvPr>
        </p:nvGraphicFramePr>
        <p:xfrm>
          <a:off x="899592" y="2564904"/>
          <a:ext cx="7776863" cy="36003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4056"/>
                <a:gridCol w="1081219"/>
                <a:gridCol w="4952458"/>
                <a:gridCol w="1239130"/>
              </a:tblGrid>
              <a:tr h="105224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y-AM" sz="1600" dirty="0">
                          <a:effectLst/>
                        </a:rPr>
                        <a:t>Հ/Հ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y-AM" sz="1600" dirty="0">
                          <a:effectLst/>
                        </a:rPr>
                        <a:t>ԱՆՎԱՆՈՒՄԸ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y-AM" sz="1600">
                          <a:effectLst/>
                        </a:rPr>
                        <a:t>ԿԱՅՔԻ ՀԱՍՑԵՆ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9863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y-AM" sz="16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y-AM" sz="1600" dirty="0">
                          <a:effectLst/>
                        </a:rPr>
                        <a:t>ԳԱԱ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y-AM" sz="1600">
                          <a:effectLst/>
                        </a:rPr>
                        <a:t>Գիտությունների Ազգային Ակադեմիա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y-AM" sz="1600">
                          <a:effectLst/>
                        </a:rPr>
                        <a:t>sci.am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5224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y-AM" sz="16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y-AM" sz="1600">
                          <a:effectLst/>
                        </a:rPr>
                        <a:t>ՀՀՊԿԱ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y-AM" sz="1600">
                          <a:effectLst/>
                        </a:rPr>
                        <a:t>Հայաստանի Հանրապետության Պետական Կառավարման Ակադեմիա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paara.am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863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y-AM" sz="16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y-AM" sz="1600">
                          <a:effectLst/>
                        </a:rPr>
                        <a:t>ԵՊՀ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y-AM" sz="1600">
                          <a:effectLst/>
                        </a:rPr>
                        <a:t>Երևանի Պետական Համալսարան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ysu.am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863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y-AM" sz="16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y-AM" sz="1600">
                          <a:effectLst/>
                        </a:rPr>
                        <a:t>ՀԱՀ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y-AM" sz="1600">
                          <a:effectLst/>
                        </a:rPr>
                        <a:t>Հայաստանի Ամերիկյան Համալսարան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aua.am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453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y-AM" sz="2400" dirty="0"/>
              <a:t>Հայաստանում հեռավար ուսուցման ծրագրեր իրականացնող կազմակերպությունները</a:t>
            </a:r>
            <a:r>
              <a:rPr lang="en-US" sz="2400" dirty="0"/>
              <a:t>․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9184336"/>
              </p:ext>
            </p:extLst>
          </p:nvPr>
        </p:nvGraphicFramePr>
        <p:xfrm>
          <a:off x="971600" y="1484784"/>
          <a:ext cx="7920881" cy="41764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8072"/>
                <a:gridCol w="1224136"/>
                <a:gridCol w="4786595"/>
                <a:gridCol w="1262078"/>
              </a:tblGrid>
              <a:tr h="156716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y-AM" sz="2000" dirty="0">
                          <a:effectLst/>
                        </a:rPr>
                        <a:t>Հ/Հ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y-AM" sz="2000" dirty="0">
                          <a:effectLst/>
                        </a:rPr>
                        <a:t>ԱՆՎԱՆՈՒՄԸ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y-AM" sz="2000">
                          <a:effectLst/>
                        </a:rPr>
                        <a:t>ԿԱՅՔԻ ՀԱՍՑԵՆ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57080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y-AM" sz="20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y-AM" sz="2000">
                          <a:effectLst/>
                        </a:rPr>
                        <a:t>ԿԱԶԱ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y-AM" sz="2000">
                          <a:effectLst/>
                        </a:rPr>
                        <a:t>«Կոմիտաս» Շվեյցարիա-Հայաստան բարեգործական միություն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elearning</a:t>
                      </a:r>
                      <a:r>
                        <a:rPr lang="ru-RU" sz="2000" dirty="0">
                          <a:effectLst/>
                        </a:rPr>
                        <a:t>.</a:t>
                      </a:r>
                      <a:r>
                        <a:rPr lang="en-US" sz="2000" dirty="0">
                          <a:effectLst/>
                        </a:rPr>
                        <a:t>kasa.am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3849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y-AM" sz="20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y-AM" sz="2000">
                          <a:effectLst/>
                        </a:rPr>
                        <a:t>ՀՈՒԱՑ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y-AM" sz="2000">
                          <a:effectLst/>
                        </a:rPr>
                        <a:t>Հեռավար Ուսուցման Ազգային Ցանց 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elearning.am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2259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y-AM" sz="2400" dirty="0"/>
              <a:t>2</a:t>
            </a:r>
            <a:r>
              <a:rPr lang="en-US" sz="2400" dirty="0"/>
              <a:t>․</a:t>
            </a:r>
            <a:r>
              <a:rPr lang="hy-AM" sz="2400" dirty="0"/>
              <a:t>2</a:t>
            </a:r>
            <a:r>
              <a:rPr lang="en-US" sz="2400" dirty="0"/>
              <a:t>․ </a:t>
            </a:r>
            <a:r>
              <a:rPr lang="hy-AM" sz="2400" dirty="0"/>
              <a:t>Հեռավար ուսուցման կիրառման կադրերի պատրաստումը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y-AM" dirty="0"/>
              <a:t>Ծրագրային ապահովման </a:t>
            </a:r>
            <a:r>
              <a:rPr lang="hy-AM" dirty="0" smtClean="0"/>
              <a:t>օգտատերեր</a:t>
            </a:r>
            <a:r>
              <a:rPr lang="en-US" dirty="0" smtClean="0"/>
              <a:t>ը․</a:t>
            </a:r>
            <a:endParaRPr lang="ru-RU" dirty="0"/>
          </a:p>
          <a:p>
            <a:pPr lvl="0">
              <a:lnSpc>
                <a:spcPct val="150000"/>
              </a:lnSpc>
            </a:pPr>
            <a:r>
              <a:rPr lang="hy-AM" sz="2400" dirty="0"/>
              <a:t>Դասավանդողներ</a:t>
            </a:r>
            <a:endParaRPr lang="ru-RU" sz="2400" dirty="0"/>
          </a:p>
          <a:p>
            <a:pPr lvl="0">
              <a:lnSpc>
                <a:spcPct val="150000"/>
              </a:lnSpc>
            </a:pPr>
            <a:r>
              <a:rPr lang="hy-AM" sz="2400" dirty="0"/>
              <a:t>Ուսանողներ</a:t>
            </a:r>
            <a:endParaRPr lang="ru-RU" sz="2400" dirty="0"/>
          </a:p>
          <a:p>
            <a:pPr lvl="0">
              <a:lnSpc>
                <a:spcPct val="150000"/>
              </a:lnSpc>
            </a:pPr>
            <a:r>
              <a:rPr lang="hy-AM" sz="2400" dirty="0"/>
              <a:t>Ուսուսմնական կուրսերի հեղինակներ</a:t>
            </a:r>
            <a:endParaRPr lang="ru-RU" sz="2400" dirty="0"/>
          </a:p>
          <a:p>
            <a:pPr lvl="0">
              <a:lnSpc>
                <a:spcPct val="150000"/>
              </a:lnSpc>
            </a:pPr>
            <a:r>
              <a:rPr lang="hy-AM" sz="2400" dirty="0"/>
              <a:t>Ադմինիստրատորներ</a:t>
            </a:r>
            <a:endParaRPr lang="ru-RU" sz="2400" dirty="0"/>
          </a:p>
          <a:p>
            <a:pPr lvl="0">
              <a:lnSpc>
                <a:spcPct val="150000"/>
              </a:lnSpc>
            </a:pPr>
            <a:r>
              <a:rPr lang="hy-AM" sz="2400" dirty="0"/>
              <a:t>Կառավարիչներ (կազմակերպում և կառավարում են ուսումնական գործընթացը)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453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</TotalTime>
  <Words>389</Words>
  <Application>Microsoft Office PowerPoint</Application>
  <PresentationFormat>Экран (4:3)</PresentationFormat>
  <Paragraphs>102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«էլեկտրոնային ուսուցման ներդրման հնարավորությունները ՀՀ մասնագիտական կրթության ոլորտում» </vt:lpstr>
      <vt:lpstr>«էլեկտրոնային ուսուցման ներդրման հնարավորությունները ՀՀ մասնագիտական կրթության ոլորտում»</vt:lpstr>
      <vt:lpstr>Հեռավար ուսուցումը դասավանդողի և սովորողի միջև փոխազդեցությունն է հեռավորության առկայության պայմաններում՝ որում ներառվում են ուսումնական գործընթացի բոլոր բաղադրիչները (նպատակները, բովանդակությունը, մեթոդները կազմակերպման ձևը, դասավանդման միջոցները) և իրականացվում է հատուկ ինտերնետային տեխնոլոգիաների միջոցով՝ ապահովելով ինտերակտիվություն։</vt:lpstr>
      <vt:lpstr>Բոլոնիայի հռչակագիրը ստորագրած պետությունները</vt:lpstr>
      <vt:lpstr> Հեռավար ուսուցման ստանդարտներն են.</vt:lpstr>
      <vt:lpstr>1.2. Հեռավար ուսուցման առավելությունները</vt:lpstr>
      <vt:lpstr>1.3. Հեռավար ուսուցման կիրառումը ՀՀ-ում</vt:lpstr>
      <vt:lpstr>Հայաստանում հեռավար ուսուցման ծրագրեր իրականացնող կազմակերպությունները․</vt:lpstr>
      <vt:lpstr>2․2․ Հեռավար ուսուցման կիրառման կադրերի պատրաստումը</vt:lpstr>
      <vt:lpstr>Էլեկտրոնային ուսուցման համակարգում կարելի է կիրառել հաղորդակցման 2 տիպ․ </vt:lpstr>
      <vt:lpstr>Սինխրոնային հաղորդակցման ձևերն են </vt:lpstr>
      <vt:lpstr>2․3․ Հեռավար ուսուցման ծրագրային փաթեթներն ու համակարգերը </vt:lpstr>
      <vt:lpstr>Ինքնուրույն ուսուցման մոդելները</vt:lpstr>
      <vt:lpstr>3․1․ Հեռավար ուսուցման ներդրման հիմնախնդիրնները      </vt:lpstr>
      <vt:lpstr>3․2․ Հեռավար ուսուցման ոլորտում կիրառվող ծրագրային փաթեթները և կադրային կազմը</vt:lpstr>
      <vt:lpstr>Презентация PowerPoint</vt:lpstr>
      <vt:lpstr>Презентация PowerPoint</vt:lpstr>
      <vt:lpstr>3․3․ Հեռավար ուսուցման կազմակերպումը մասնագիտական կրթության ոլորտում (տնտեսագիտության և կառավարման դասընթացների գործնական օրինակներով)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ՇՆՈՐՀԱԿԱԼՈՒԹՅՈՒՆ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«էլեկտրոնային ուսուցման ներդրման հնարավորությունները ՀՀ մասնագիտական կրթության ոլորտում»</dc:title>
  <dc:creator>User</dc:creator>
  <cp:lastModifiedBy>User</cp:lastModifiedBy>
  <cp:revision>14</cp:revision>
  <dcterms:created xsi:type="dcterms:W3CDTF">2018-04-09T15:34:59Z</dcterms:created>
  <dcterms:modified xsi:type="dcterms:W3CDTF">2018-05-03T08:11:13Z</dcterms:modified>
</cp:coreProperties>
</file>