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6" r:id="rId14"/>
    <p:sldId id="266" r:id="rId15"/>
    <p:sldId id="268" r:id="rId16"/>
    <p:sldId id="267" r:id="rId17"/>
    <p:sldId id="275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E6D36-4C61-4914-A352-2F537D411F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715B6-B59D-4BB1-A852-AB13F757ADA5}">
      <dgm:prSet phldrT="[Text]"/>
      <dgm:spPr/>
      <dgm:t>
        <a:bodyPr/>
        <a:lstStyle/>
        <a:p>
          <a:r>
            <a:rPr lang="en-US" dirty="0" err="1" smtClean="0"/>
            <a:t>Ֆինանսական</a:t>
          </a:r>
          <a:r>
            <a:rPr lang="en-US" dirty="0" smtClean="0"/>
            <a:t> </a:t>
          </a:r>
          <a:r>
            <a:rPr lang="en-US" dirty="0" err="1" smtClean="0"/>
            <a:t>աջակցություն</a:t>
          </a:r>
          <a:endParaRPr lang="en-US" dirty="0"/>
        </a:p>
      </dgm:t>
    </dgm:pt>
    <dgm:pt modelId="{E2A2D01E-F357-4602-A997-76884503FF17}" type="parTrans" cxnId="{463314B8-F728-4690-AED7-F210AB7A66BC}">
      <dgm:prSet/>
      <dgm:spPr/>
      <dgm:t>
        <a:bodyPr/>
        <a:lstStyle/>
        <a:p>
          <a:endParaRPr lang="en-US"/>
        </a:p>
      </dgm:t>
    </dgm:pt>
    <dgm:pt modelId="{282F8831-2BDA-4A4D-B955-E02B71F6FE4E}" type="sibTrans" cxnId="{463314B8-F728-4690-AED7-F210AB7A66BC}">
      <dgm:prSet/>
      <dgm:spPr/>
      <dgm:t>
        <a:bodyPr/>
        <a:lstStyle/>
        <a:p>
          <a:endParaRPr lang="en-US"/>
        </a:p>
      </dgm:t>
    </dgm:pt>
    <dgm:pt modelId="{EBA0B68E-D5DA-4EB2-ADC5-D2C1405559F3}">
      <dgm:prSet phldrT="[Text]"/>
      <dgm:spPr/>
      <dgm:t>
        <a:bodyPr/>
        <a:lstStyle/>
        <a:p>
          <a:r>
            <a:rPr lang="en-US" dirty="0" err="1" smtClean="0"/>
            <a:t>Տեղական</a:t>
          </a:r>
          <a:r>
            <a:rPr lang="en-US" dirty="0" smtClean="0"/>
            <a:t> </a:t>
          </a:r>
          <a:r>
            <a:rPr lang="en-US" dirty="0" err="1" smtClean="0"/>
            <a:t>Տնտեսական</a:t>
          </a:r>
          <a:r>
            <a:rPr lang="en-US" dirty="0" smtClean="0"/>
            <a:t> </a:t>
          </a:r>
          <a:r>
            <a:rPr lang="en-US" dirty="0" err="1" smtClean="0"/>
            <a:t>աջակցություն</a:t>
          </a:r>
          <a:endParaRPr lang="en-US" dirty="0"/>
        </a:p>
      </dgm:t>
    </dgm:pt>
    <dgm:pt modelId="{C280048C-DC9E-4D4D-95CB-C427C41A881D}" type="parTrans" cxnId="{276E8E37-F930-4E76-998A-CCFFBD4B1CFC}">
      <dgm:prSet/>
      <dgm:spPr/>
      <dgm:t>
        <a:bodyPr/>
        <a:lstStyle/>
        <a:p>
          <a:endParaRPr lang="en-US"/>
        </a:p>
      </dgm:t>
    </dgm:pt>
    <dgm:pt modelId="{45224D89-45A4-4680-B2A3-BB659E84B2F3}" type="sibTrans" cxnId="{276E8E37-F930-4E76-998A-CCFFBD4B1CFC}">
      <dgm:prSet/>
      <dgm:spPr/>
      <dgm:t>
        <a:bodyPr/>
        <a:lstStyle/>
        <a:p>
          <a:endParaRPr lang="en-US"/>
        </a:p>
      </dgm:t>
    </dgm:pt>
    <dgm:pt modelId="{E8C25844-5963-46DB-BD14-C5E35A4CC946}">
      <dgm:prSet phldrT="[Text]"/>
      <dgm:spPr/>
      <dgm:t>
        <a:bodyPr/>
        <a:lstStyle/>
        <a:p>
          <a:r>
            <a:rPr lang="en-US" dirty="0" err="1" smtClean="0"/>
            <a:t>Տեղեկատվական</a:t>
          </a:r>
          <a:r>
            <a:rPr lang="en-US" dirty="0" smtClean="0"/>
            <a:t> </a:t>
          </a:r>
          <a:r>
            <a:rPr lang="en-US" dirty="0" err="1" smtClean="0"/>
            <a:t>աջակցություն</a:t>
          </a:r>
          <a:endParaRPr lang="en-US" dirty="0"/>
        </a:p>
      </dgm:t>
    </dgm:pt>
    <dgm:pt modelId="{E74C1F12-A711-47B6-83D9-5559DA0D34B1}" type="parTrans" cxnId="{96C846BC-375F-40A9-AF4B-EDC4AEC7FE98}">
      <dgm:prSet/>
      <dgm:spPr/>
      <dgm:t>
        <a:bodyPr/>
        <a:lstStyle/>
        <a:p>
          <a:endParaRPr lang="en-US"/>
        </a:p>
      </dgm:t>
    </dgm:pt>
    <dgm:pt modelId="{992C97AF-FDA8-48DB-9E2E-06C4F7710319}" type="sibTrans" cxnId="{96C846BC-375F-40A9-AF4B-EDC4AEC7FE98}">
      <dgm:prSet/>
      <dgm:spPr/>
      <dgm:t>
        <a:bodyPr/>
        <a:lstStyle/>
        <a:p>
          <a:endParaRPr lang="en-US"/>
        </a:p>
      </dgm:t>
    </dgm:pt>
    <dgm:pt modelId="{BED25CD1-9174-433A-B496-FBADF95378DC}">
      <dgm:prSet phldrT="[Text]"/>
      <dgm:spPr/>
      <dgm:t>
        <a:bodyPr/>
        <a:lstStyle/>
        <a:p>
          <a:r>
            <a:rPr lang="en-US" dirty="0" err="1" smtClean="0"/>
            <a:t>Ուսուցում</a:t>
          </a:r>
          <a:endParaRPr lang="en-US" dirty="0"/>
        </a:p>
      </dgm:t>
    </dgm:pt>
    <dgm:pt modelId="{CF4D62D8-7AF1-446E-9CE6-D24BA1496EDA}" type="parTrans" cxnId="{25A55F35-1658-4AB6-BB94-55228A77F381}">
      <dgm:prSet/>
      <dgm:spPr/>
      <dgm:t>
        <a:bodyPr/>
        <a:lstStyle/>
        <a:p>
          <a:endParaRPr lang="en-US"/>
        </a:p>
      </dgm:t>
    </dgm:pt>
    <dgm:pt modelId="{617E3FD5-07A9-4F77-A8CF-0F5C45217B09}" type="sibTrans" cxnId="{25A55F35-1658-4AB6-BB94-55228A77F381}">
      <dgm:prSet/>
      <dgm:spPr/>
      <dgm:t>
        <a:bodyPr/>
        <a:lstStyle/>
        <a:p>
          <a:endParaRPr lang="en-US"/>
        </a:p>
      </dgm:t>
    </dgm:pt>
    <dgm:pt modelId="{AFEBF2F1-60F4-444F-8B63-5F0851AF900D}">
      <dgm:prSet phldrT="[Text]"/>
      <dgm:spPr/>
      <dgm:t>
        <a:bodyPr/>
        <a:lstStyle/>
        <a:p>
          <a:r>
            <a:rPr lang="en-US" dirty="0" err="1" smtClean="0"/>
            <a:t>Բիզնեսի</a:t>
          </a:r>
          <a:r>
            <a:rPr lang="en-US" dirty="0" smtClean="0"/>
            <a:t> </a:t>
          </a:r>
          <a:r>
            <a:rPr lang="en-US" dirty="0" err="1" smtClean="0"/>
            <a:t>միջազգայնացում</a:t>
          </a:r>
          <a:endParaRPr lang="en-US" dirty="0"/>
        </a:p>
      </dgm:t>
    </dgm:pt>
    <dgm:pt modelId="{E43850DA-0C7A-4D41-96C1-56F237CCBE50}" type="parTrans" cxnId="{04255959-C1FA-4F35-AE99-8B4BF013A4A2}">
      <dgm:prSet/>
      <dgm:spPr/>
      <dgm:t>
        <a:bodyPr/>
        <a:lstStyle/>
        <a:p>
          <a:endParaRPr lang="en-US"/>
        </a:p>
      </dgm:t>
    </dgm:pt>
    <dgm:pt modelId="{4FEAD222-3C98-4838-ACFD-65ADEED56C59}" type="sibTrans" cxnId="{04255959-C1FA-4F35-AE99-8B4BF013A4A2}">
      <dgm:prSet/>
      <dgm:spPr/>
      <dgm:t>
        <a:bodyPr/>
        <a:lstStyle/>
        <a:p>
          <a:endParaRPr lang="en-US"/>
        </a:p>
      </dgm:t>
    </dgm:pt>
    <dgm:pt modelId="{5C731BE3-B9F6-4C9B-A2DE-A5735F9310D7}">
      <dgm:prSet phldrT="[Text]"/>
      <dgm:spPr/>
      <dgm:t>
        <a:bodyPr/>
        <a:lstStyle/>
        <a:p>
          <a:r>
            <a:rPr lang="en-US" dirty="0" err="1" smtClean="0"/>
            <a:t>Ոլորտային</a:t>
          </a:r>
          <a:r>
            <a:rPr lang="en-US" dirty="0" smtClean="0"/>
            <a:t> </a:t>
          </a:r>
          <a:r>
            <a:rPr lang="en-US" dirty="0" err="1" smtClean="0"/>
            <a:t>աջակցության</a:t>
          </a:r>
          <a:r>
            <a:rPr lang="en-US" dirty="0" smtClean="0"/>
            <a:t> </a:t>
          </a:r>
          <a:r>
            <a:rPr lang="en-US" dirty="0" err="1" smtClean="0"/>
            <a:t>ծրագրեր</a:t>
          </a:r>
          <a:endParaRPr lang="en-US" dirty="0"/>
        </a:p>
      </dgm:t>
    </dgm:pt>
    <dgm:pt modelId="{A445D609-8050-402B-AE77-E5866E39A7BA}" type="parTrans" cxnId="{E9868CEE-CD08-404E-BB17-1CC924B19B5E}">
      <dgm:prSet/>
      <dgm:spPr/>
      <dgm:t>
        <a:bodyPr/>
        <a:lstStyle/>
        <a:p>
          <a:endParaRPr lang="en-US"/>
        </a:p>
      </dgm:t>
    </dgm:pt>
    <dgm:pt modelId="{AEB5633B-F4B6-4873-B363-E26BBB551423}" type="sibTrans" cxnId="{E9868CEE-CD08-404E-BB17-1CC924B19B5E}">
      <dgm:prSet/>
      <dgm:spPr/>
      <dgm:t>
        <a:bodyPr/>
        <a:lstStyle/>
        <a:p>
          <a:endParaRPr lang="en-US"/>
        </a:p>
      </dgm:t>
    </dgm:pt>
    <dgm:pt modelId="{C945132F-8558-48EF-824B-015239C8138E}" type="pres">
      <dgm:prSet presAssocID="{5A5E6D36-4C61-4914-A352-2F537D411F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89656D-0D03-4FB7-B999-D82FA4865C64}" type="pres">
      <dgm:prSet presAssocID="{9F3715B6-B59D-4BB1-A852-AB13F757AD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C54F3-36E4-4D14-B63E-3484C8A60F89}" type="pres">
      <dgm:prSet presAssocID="{282F8831-2BDA-4A4D-B955-E02B71F6FE4E}" presName="sibTrans" presStyleCnt="0"/>
      <dgm:spPr/>
    </dgm:pt>
    <dgm:pt modelId="{7FD784DC-7AC5-4108-A66A-20D82B7B76B0}" type="pres">
      <dgm:prSet presAssocID="{EBA0B68E-D5DA-4EB2-ADC5-D2C1405559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07B71-DEE3-4D8B-9080-F127FA77D319}" type="pres">
      <dgm:prSet presAssocID="{45224D89-45A4-4680-B2A3-BB659E84B2F3}" presName="sibTrans" presStyleCnt="0"/>
      <dgm:spPr/>
    </dgm:pt>
    <dgm:pt modelId="{0F6BA94D-7CED-4922-8C0F-EF4499C9002D}" type="pres">
      <dgm:prSet presAssocID="{E8C25844-5963-46DB-BD14-C5E35A4CC9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18802-0076-4897-97FC-7A0CA887902C}" type="pres">
      <dgm:prSet presAssocID="{992C97AF-FDA8-48DB-9E2E-06C4F7710319}" presName="sibTrans" presStyleCnt="0"/>
      <dgm:spPr/>
    </dgm:pt>
    <dgm:pt modelId="{F217FF8A-0D22-43AB-8635-067B55DF7F37}" type="pres">
      <dgm:prSet presAssocID="{BED25CD1-9174-433A-B496-FBADF95378D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1E317-0B66-4ACD-9FC6-42145D94105A}" type="pres">
      <dgm:prSet presAssocID="{617E3FD5-07A9-4F77-A8CF-0F5C45217B09}" presName="sibTrans" presStyleCnt="0"/>
      <dgm:spPr/>
    </dgm:pt>
    <dgm:pt modelId="{30F26BED-9591-4707-ACE8-86F48ED98C81}" type="pres">
      <dgm:prSet presAssocID="{5C731BE3-B9F6-4C9B-A2DE-A5735F9310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1B44-3DA8-4D5B-8AF3-4B22FE629872}" type="pres">
      <dgm:prSet presAssocID="{AEB5633B-F4B6-4873-B363-E26BBB551423}" presName="sibTrans" presStyleCnt="0"/>
      <dgm:spPr/>
    </dgm:pt>
    <dgm:pt modelId="{A3830432-C2DD-48BC-9AB0-AA10BA2EC751}" type="pres">
      <dgm:prSet presAssocID="{AFEBF2F1-60F4-444F-8B63-5F0851AF90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3314B8-F728-4690-AED7-F210AB7A66BC}" srcId="{5A5E6D36-4C61-4914-A352-2F537D411F4B}" destId="{9F3715B6-B59D-4BB1-A852-AB13F757ADA5}" srcOrd="0" destOrd="0" parTransId="{E2A2D01E-F357-4602-A997-76884503FF17}" sibTransId="{282F8831-2BDA-4A4D-B955-E02B71F6FE4E}"/>
    <dgm:cxn modelId="{3C1E8FDC-031D-461B-8C6B-08DFDFBD4033}" type="presOf" srcId="{5A5E6D36-4C61-4914-A352-2F537D411F4B}" destId="{C945132F-8558-48EF-824B-015239C8138E}" srcOrd="0" destOrd="0" presId="urn:microsoft.com/office/officeart/2005/8/layout/default"/>
    <dgm:cxn modelId="{E9868CEE-CD08-404E-BB17-1CC924B19B5E}" srcId="{5A5E6D36-4C61-4914-A352-2F537D411F4B}" destId="{5C731BE3-B9F6-4C9B-A2DE-A5735F9310D7}" srcOrd="4" destOrd="0" parTransId="{A445D609-8050-402B-AE77-E5866E39A7BA}" sibTransId="{AEB5633B-F4B6-4873-B363-E26BBB551423}"/>
    <dgm:cxn modelId="{5B556A31-CB56-4307-A801-FD4FE4AB05CF}" type="presOf" srcId="{BED25CD1-9174-433A-B496-FBADF95378DC}" destId="{F217FF8A-0D22-43AB-8635-067B55DF7F37}" srcOrd="0" destOrd="0" presId="urn:microsoft.com/office/officeart/2005/8/layout/default"/>
    <dgm:cxn modelId="{8D405035-8AF4-4D05-BA7D-5C17FFB13FC1}" type="presOf" srcId="{AFEBF2F1-60F4-444F-8B63-5F0851AF900D}" destId="{A3830432-C2DD-48BC-9AB0-AA10BA2EC751}" srcOrd="0" destOrd="0" presId="urn:microsoft.com/office/officeart/2005/8/layout/default"/>
    <dgm:cxn modelId="{25A55F35-1658-4AB6-BB94-55228A77F381}" srcId="{5A5E6D36-4C61-4914-A352-2F537D411F4B}" destId="{BED25CD1-9174-433A-B496-FBADF95378DC}" srcOrd="3" destOrd="0" parTransId="{CF4D62D8-7AF1-446E-9CE6-D24BA1496EDA}" sibTransId="{617E3FD5-07A9-4F77-A8CF-0F5C45217B09}"/>
    <dgm:cxn modelId="{49F46D37-5DCF-40AB-B1E9-644CC00CDCAE}" type="presOf" srcId="{5C731BE3-B9F6-4C9B-A2DE-A5735F9310D7}" destId="{30F26BED-9591-4707-ACE8-86F48ED98C81}" srcOrd="0" destOrd="0" presId="urn:microsoft.com/office/officeart/2005/8/layout/default"/>
    <dgm:cxn modelId="{4D2FA3D3-C80F-4EE8-AF68-84707D95B714}" type="presOf" srcId="{EBA0B68E-D5DA-4EB2-ADC5-D2C1405559F3}" destId="{7FD784DC-7AC5-4108-A66A-20D82B7B76B0}" srcOrd="0" destOrd="0" presId="urn:microsoft.com/office/officeart/2005/8/layout/default"/>
    <dgm:cxn modelId="{623CA219-89B6-4461-B682-57BB1278B169}" type="presOf" srcId="{E8C25844-5963-46DB-BD14-C5E35A4CC946}" destId="{0F6BA94D-7CED-4922-8C0F-EF4499C9002D}" srcOrd="0" destOrd="0" presId="urn:microsoft.com/office/officeart/2005/8/layout/default"/>
    <dgm:cxn modelId="{04255959-C1FA-4F35-AE99-8B4BF013A4A2}" srcId="{5A5E6D36-4C61-4914-A352-2F537D411F4B}" destId="{AFEBF2F1-60F4-444F-8B63-5F0851AF900D}" srcOrd="5" destOrd="0" parTransId="{E43850DA-0C7A-4D41-96C1-56F237CCBE50}" sibTransId="{4FEAD222-3C98-4838-ACFD-65ADEED56C59}"/>
    <dgm:cxn modelId="{276E8E37-F930-4E76-998A-CCFFBD4B1CFC}" srcId="{5A5E6D36-4C61-4914-A352-2F537D411F4B}" destId="{EBA0B68E-D5DA-4EB2-ADC5-D2C1405559F3}" srcOrd="1" destOrd="0" parTransId="{C280048C-DC9E-4D4D-95CB-C427C41A881D}" sibTransId="{45224D89-45A4-4680-B2A3-BB659E84B2F3}"/>
    <dgm:cxn modelId="{A404B70E-5544-4403-B332-0AB030C83FC0}" type="presOf" srcId="{9F3715B6-B59D-4BB1-A852-AB13F757ADA5}" destId="{1F89656D-0D03-4FB7-B999-D82FA4865C64}" srcOrd="0" destOrd="0" presId="urn:microsoft.com/office/officeart/2005/8/layout/default"/>
    <dgm:cxn modelId="{96C846BC-375F-40A9-AF4B-EDC4AEC7FE98}" srcId="{5A5E6D36-4C61-4914-A352-2F537D411F4B}" destId="{E8C25844-5963-46DB-BD14-C5E35A4CC946}" srcOrd="2" destOrd="0" parTransId="{E74C1F12-A711-47B6-83D9-5559DA0D34B1}" sibTransId="{992C97AF-FDA8-48DB-9E2E-06C4F7710319}"/>
    <dgm:cxn modelId="{97011A9A-1D7B-4A5B-88AD-6A545ADE3DE4}" type="presParOf" srcId="{C945132F-8558-48EF-824B-015239C8138E}" destId="{1F89656D-0D03-4FB7-B999-D82FA4865C64}" srcOrd="0" destOrd="0" presId="urn:microsoft.com/office/officeart/2005/8/layout/default"/>
    <dgm:cxn modelId="{9D8C36A5-00B7-4B29-BE71-1A52D69F0E88}" type="presParOf" srcId="{C945132F-8558-48EF-824B-015239C8138E}" destId="{876C54F3-36E4-4D14-B63E-3484C8A60F89}" srcOrd="1" destOrd="0" presId="urn:microsoft.com/office/officeart/2005/8/layout/default"/>
    <dgm:cxn modelId="{211F6BE5-4338-4610-BC9D-6767C7080D57}" type="presParOf" srcId="{C945132F-8558-48EF-824B-015239C8138E}" destId="{7FD784DC-7AC5-4108-A66A-20D82B7B76B0}" srcOrd="2" destOrd="0" presId="urn:microsoft.com/office/officeart/2005/8/layout/default"/>
    <dgm:cxn modelId="{4E9CF5C5-0134-45FA-A31F-AED9702DA203}" type="presParOf" srcId="{C945132F-8558-48EF-824B-015239C8138E}" destId="{D1307B71-DEE3-4D8B-9080-F127FA77D319}" srcOrd="3" destOrd="0" presId="urn:microsoft.com/office/officeart/2005/8/layout/default"/>
    <dgm:cxn modelId="{BC1AAEE3-CEBB-448F-97F4-0B0429DCAB9D}" type="presParOf" srcId="{C945132F-8558-48EF-824B-015239C8138E}" destId="{0F6BA94D-7CED-4922-8C0F-EF4499C9002D}" srcOrd="4" destOrd="0" presId="urn:microsoft.com/office/officeart/2005/8/layout/default"/>
    <dgm:cxn modelId="{A4C0EA32-504B-466F-A120-50A80F90B517}" type="presParOf" srcId="{C945132F-8558-48EF-824B-015239C8138E}" destId="{06118802-0076-4897-97FC-7A0CA887902C}" srcOrd="5" destOrd="0" presId="urn:microsoft.com/office/officeart/2005/8/layout/default"/>
    <dgm:cxn modelId="{9C68ADDE-EDCA-49FB-BD5B-A1867A5DA0E5}" type="presParOf" srcId="{C945132F-8558-48EF-824B-015239C8138E}" destId="{F217FF8A-0D22-43AB-8635-067B55DF7F37}" srcOrd="6" destOrd="0" presId="urn:microsoft.com/office/officeart/2005/8/layout/default"/>
    <dgm:cxn modelId="{48C49125-9B2A-445B-84E2-55B12DBE445F}" type="presParOf" srcId="{C945132F-8558-48EF-824B-015239C8138E}" destId="{4161E317-0B66-4ACD-9FC6-42145D94105A}" srcOrd="7" destOrd="0" presId="urn:microsoft.com/office/officeart/2005/8/layout/default"/>
    <dgm:cxn modelId="{A30A9A44-542C-4FF8-9067-6E32097FAA70}" type="presParOf" srcId="{C945132F-8558-48EF-824B-015239C8138E}" destId="{30F26BED-9591-4707-ACE8-86F48ED98C81}" srcOrd="8" destOrd="0" presId="urn:microsoft.com/office/officeart/2005/8/layout/default"/>
    <dgm:cxn modelId="{A363DC7A-E486-43E1-B260-BF8DBC9787FE}" type="presParOf" srcId="{C945132F-8558-48EF-824B-015239C8138E}" destId="{C1921B44-3DA8-4D5B-8AF3-4B22FE629872}" srcOrd="9" destOrd="0" presId="urn:microsoft.com/office/officeart/2005/8/layout/default"/>
    <dgm:cxn modelId="{3FA915CE-B773-4EC9-B4C1-5D7223E51B30}" type="presParOf" srcId="{C945132F-8558-48EF-824B-015239C8138E}" destId="{A3830432-C2DD-48BC-9AB0-AA10BA2EC7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8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3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8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244B52-67DD-4F5E-8C7E-32DBDFF30377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06D6-A6D2-4BB7-BD0D-89E9D292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Պետության</a:t>
            </a:r>
            <a:r>
              <a:rPr lang="en-US" sz="5400" dirty="0" smtClean="0"/>
              <a:t> </a:t>
            </a:r>
            <a:r>
              <a:rPr lang="en-US" sz="5400" dirty="0" err="1" smtClean="0"/>
              <a:t>դերը</a:t>
            </a:r>
            <a:r>
              <a:rPr lang="en-US" sz="5400" dirty="0" smtClean="0"/>
              <a:t> </a:t>
            </a:r>
            <a:r>
              <a:rPr lang="en-US" sz="5400" dirty="0" err="1" smtClean="0"/>
              <a:t>Փոքր</a:t>
            </a:r>
            <a:r>
              <a:rPr lang="en-US" sz="5400" dirty="0" smtClean="0"/>
              <a:t> և </a:t>
            </a:r>
            <a:r>
              <a:rPr lang="en-US" sz="5400" dirty="0" err="1" smtClean="0"/>
              <a:t>Միջին</a:t>
            </a:r>
            <a:r>
              <a:rPr lang="en-US" sz="5400" dirty="0" smtClean="0"/>
              <a:t> </a:t>
            </a:r>
            <a:r>
              <a:rPr lang="en-US" sz="5400" dirty="0" err="1" smtClean="0"/>
              <a:t>Բիզնեսի</a:t>
            </a:r>
            <a:r>
              <a:rPr lang="en-US" sz="5400" dirty="0" smtClean="0"/>
              <a:t> </a:t>
            </a:r>
            <a:r>
              <a:rPr lang="en-US" sz="5400" dirty="0" err="1" smtClean="0"/>
              <a:t>Զարգացման</a:t>
            </a:r>
            <a:r>
              <a:rPr lang="en-US" sz="5400" dirty="0" smtClean="0"/>
              <a:t> </a:t>
            </a:r>
            <a:r>
              <a:rPr lang="en-US" sz="5400" dirty="0" err="1" smtClean="0"/>
              <a:t>մեջ</a:t>
            </a:r>
            <a:r>
              <a:rPr lang="en-US" sz="5400" dirty="0" smtClean="0"/>
              <a:t> </a:t>
            </a:r>
            <a:r>
              <a:rPr lang="en-US" sz="5400" dirty="0" err="1" smtClean="0"/>
              <a:t>Էստոնիայի</a:t>
            </a:r>
            <a:r>
              <a:rPr lang="en-US" sz="5400" dirty="0" smtClean="0"/>
              <a:t> </a:t>
            </a:r>
            <a:r>
              <a:rPr lang="en-US" sz="5400" dirty="0" err="1" smtClean="0"/>
              <a:t>օրինակով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177" y="5171530"/>
            <a:ext cx="7852012" cy="819836"/>
          </a:xfrm>
        </p:spPr>
        <p:txBody>
          <a:bodyPr/>
          <a:lstStyle/>
          <a:p>
            <a:r>
              <a:rPr lang="en-US" dirty="0" err="1" smtClean="0"/>
              <a:t>Ներկայացնող</a:t>
            </a:r>
            <a:r>
              <a:rPr lang="en-US" dirty="0" smtClean="0"/>
              <a:t>՝ </a:t>
            </a:r>
            <a:r>
              <a:rPr lang="en-US" dirty="0" err="1" smtClean="0"/>
              <a:t>Հովհաննիսյան</a:t>
            </a:r>
            <a:r>
              <a:rPr lang="en-US" dirty="0" smtClean="0"/>
              <a:t> </a:t>
            </a:r>
            <a:r>
              <a:rPr lang="en-US" dirty="0" err="1" smtClean="0"/>
              <a:t>Սոնա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4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44301" cy="1400530"/>
          </a:xfrm>
        </p:spPr>
        <p:txBody>
          <a:bodyPr/>
          <a:lstStyle/>
          <a:p>
            <a:r>
              <a:rPr lang="en-US" sz="3200" dirty="0" err="1" smtClean="0"/>
              <a:t>Նորարության</a:t>
            </a:r>
            <a:r>
              <a:rPr lang="en-US" sz="3200" dirty="0" smtClean="0"/>
              <a:t> և </a:t>
            </a:r>
            <a:r>
              <a:rPr lang="en-US" sz="3200" dirty="0" err="1" smtClean="0"/>
              <a:t>ձեռնարկատիրության</a:t>
            </a:r>
            <a:r>
              <a:rPr lang="en-US" sz="3200" dirty="0" smtClean="0"/>
              <a:t> </a:t>
            </a:r>
            <a:r>
              <a:rPr lang="en-US" sz="3200" dirty="0" err="1" smtClean="0"/>
              <a:t>քաղաքականության</a:t>
            </a:r>
            <a:r>
              <a:rPr lang="en-US" sz="3200" dirty="0" smtClean="0"/>
              <a:t> </a:t>
            </a:r>
            <a:r>
              <a:rPr lang="en-US" sz="3200" dirty="0" err="1" smtClean="0"/>
              <a:t>իրականացման</a:t>
            </a:r>
            <a:r>
              <a:rPr lang="en-US" sz="3200" dirty="0" smtClean="0"/>
              <a:t> </a:t>
            </a:r>
            <a:r>
              <a:rPr lang="en-US" sz="3200" dirty="0" err="1" smtClean="0"/>
              <a:t>համակարգը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8" y="2052637"/>
            <a:ext cx="8624224" cy="4634765"/>
          </a:xfrm>
        </p:spPr>
      </p:pic>
    </p:spTree>
    <p:extLst>
      <p:ext uri="{BB962C8B-B14F-4D97-AF65-F5344CB8AC3E}">
        <p14:creationId xmlns:p14="http://schemas.microsoft.com/office/powerpoint/2010/main" val="33920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</a:t>
            </a:r>
            <a:r>
              <a:rPr lang="en-US" dirty="0" err="1" smtClean="0"/>
              <a:t>Պրոֆիլը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60" y="1904519"/>
            <a:ext cx="5459104" cy="3715511"/>
          </a:xfrm>
        </p:spPr>
      </p:pic>
    </p:spTree>
    <p:extLst>
      <p:ext uri="{BB962C8B-B14F-4D97-AF65-F5344CB8AC3E}">
        <p14:creationId xmlns:p14="http://schemas.microsoft.com/office/powerpoint/2010/main" val="633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Հիմնական</a:t>
            </a:r>
            <a:r>
              <a:rPr lang="en-US" dirty="0" smtClean="0"/>
              <a:t> </a:t>
            </a:r>
            <a:r>
              <a:rPr lang="en-US" dirty="0" err="1" smtClean="0"/>
              <a:t>թվերը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2374711"/>
            <a:ext cx="9608024" cy="3068588"/>
          </a:xfrm>
        </p:spPr>
      </p:pic>
    </p:spTree>
    <p:extLst>
      <p:ext uri="{BB962C8B-B14F-4D97-AF65-F5344CB8AC3E}">
        <p14:creationId xmlns:p14="http://schemas.microsoft.com/office/powerpoint/2010/main" val="19673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ՀՀ ՓՄՁ-ն </a:t>
            </a:r>
            <a:r>
              <a:rPr lang="en-US" dirty="0" err="1" smtClean="0"/>
              <a:t>Թվերով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50074"/>
            <a:ext cx="8946541" cy="4195481"/>
          </a:xfrm>
        </p:spPr>
        <p:txBody>
          <a:bodyPr/>
          <a:lstStyle/>
          <a:p>
            <a:r>
              <a:rPr lang="en-GB" dirty="0" smtClean="0"/>
              <a:t>180 000 </a:t>
            </a:r>
            <a:r>
              <a:rPr lang="en-GB" dirty="0" err="1" smtClean="0"/>
              <a:t>գրանցված</a:t>
            </a:r>
            <a:r>
              <a:rPr lang="en-GB" dirty="0" smtClean="0"/>
              <a:t> </a:t>
            </a:r>
            <a:r>
              <a:rPr lang="en-GB" dirty="0" err="1" smtClean="0"/>
              <a:t>հարկատու</a:t>
            </a:r>
            <a:r>
              <a:rPr lang="en-GB" dirty="0" smtClean="0"/>
              <a:t>, </a:t>
            </a:r>
            <a:r>
              <a:rPr lang="en-GB" dirty="0" err="1" smtClean="0"/>
              <a:t>որից</a:t>
            </a:r>
            <a:r>
              <a:rPr lang="en-GB" dirty="0" smtClean="0"/>
              <a:t> 106 000 </a:t>
            </a:r>
            <a:r>
              <a:rPr lang="en-GB" dirty="0" err="1" smtClean="0"/>
              <a:t>ակտիվ</a:t>
            </a:r>
            <a:r>
              <a:rPr lang="en-GB" dirty="0" smtClean="0"/>
              <a:t> </a:t>
            </a:r>
            <a:r>
              <a:rPr lang="en-GB" dirty="0" err="1" smtClean="0"/>
              <a:t>հարկատու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373789" y="2260588"/>
            <a:ext cx="2497479" cy="229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82 209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41931" y="2401401"/>
            <a:ext cx="2363338" cy="229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79 747</a:t>
            </a:r>
          </a:p>
          <a:p>
            <a:pPr algn="ctr"/>
            <a:r>
              <a:rPr lang="en-US" dirty="0" smtClean="0"/>
              <a:t>99.3%-ը </a:t>
            </a:r>
            <a:r>
              <a:rPr lang="en-US" dirty="0" err="1" smtClean="0"/>
              <a:t>մինչև</a:t>
            </a:r>
            <a:r>
              <a:rPr lang="en-US" dirty="0" smtClean="0"/>
              <a:t> 10 </a:t>
            </a:r>
            <a:r>
              <a:rPr lang="en-US" dirty="0" err="1" smtClean="0"/>
              <a:t>աշխատող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28701" y="4499143"/>
            <a:ext cx="2497479" cy="229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Աշխատողներ</a:t>
            </a:r>
            <a:endParaRPr lang="en-GB" dirty="0" smtClean="0"/>
          </a:p>
          <a:p>
            <a:pPr algn="ctr"/>
            <a:r>
              <a:rPr lang="en-GB" dirty="0" smtClean="0"/>
              <a:t>246 702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581414" y="4362528"/>
            <a:ext cx="2497479" cy="229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Մանրածախ</a:t>
            </a:r>
            <a:r>
              <a:rPr lang="en-US" dirty="0" smtClean="0"/>
              <a:t> և </a:t>
            </a:r>
            <a:r>
              <a:rPr lang="en-US" dirty="0" err="1" smtClean="0"/>
              <a:t>մեծածախ</a:t>
            </a:r>
            <a:r>
              <a:rPr lang="en-US" dirty="0" smtClean="0"/>
              <a:t> </a:t>
            </a:r>
            <a:r>
              <a:rPr lang="en-US" dirty="0" err="1" smtClean="0"/>
              <a:t>վաճառք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4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ՀՀ ՓՄՁ ԶԱԿ-ի </a:t>
            </a:r>
            <a:r>
              <a:rPr lang="en-US" dirty="0" err="1" smtClean="0"/>
              <a:t>գործունեության</a:t>
            </a:r>
            <a:r>
              <a:rPr lang="en-US" dirty="0" smtClean="0"/>
              <a:t> </a:t>
            </a:r>
            <a:r>
              <a:rPr lang="en-US" dirty="0" err="1" smtClean="0"/>
              <a:t>ուղղությունները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9720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8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84" y="2513530"/>
            <a:ext cx="9404723" cy="1400530"/>
          </a:xfrm>
        </p:spPr>
        <p:txBody>
          <a:bodyPr/>
          <a:lstStyle/>
          <a:p>
            <a:r>
              <a:rPr lang="en-US" dirty="0" err="1" smtClean="0"/>
              <a:t>Արտասահմանյան</a:t>
            </a:r>
            <a:r>
              <a:rPr lang="en-US" dirty="0" smtClean="0"/>
              <a:t> </a:t>
            </a:r>
            <a:r>
              <a:rPr lang="en-US" dirty="0" err="1" smtClean="0"/>
              <a:t>աջակցություն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3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ՀՀ ՓՄՁ </a:t>
            </a:r>
            <a:r>
              <a:rPr lang="en-US" dirty="0" err="1" smtClean="0"/>
              <a:t>խնդիրներ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Տեղեկատվության</a:t>
            </a:r>
            <a:r>
              <a:rPr lang="en-US" dirty="0" smtClean="0"/>
              <a:t> և </a:t>
            </a:r>
            <a:r>
              <a:rPr lang="en-US" dirty="0" err="1" smtClean="0"/>
              <a:t>վիճակագրության</a:t>
            </a:r>
            <a:r>
              <a:rPr lang="en-US" dirty="0" smtClean="0"/>
              <a:t> </a:t>
            </a:r>
            <a:r>
              <a:rPr lang="en-US" dirty="0" err="1" smtClean="0"/>
              <a:t>երաշտ</a:t>
            </a:r>
            <a:endParaRPr lang="en-US" dirty="0" smtClean="0"/>
          </a:p>
          <a:p>
            <a:r>
              <a:rPr lang="en-US" dirty="0" err="1" smtClean="0"/>
              <a:t>Հստակ</a:t>
            </a:r>
            <a:r>
              <a:rPr lang="en-US" dirty="0" smtClean="0"/>
              <a:t> </a:t>
            </a:r>
            <a:r>
              <a:rPr lang="en-US" dirty="0" err="1" smtClean="0"/>
              <a:t>թվերով</a:t>
            </a:r>
            <a:r>
              <a:rPr lang="en-US" dirty="0" smtClean="0"/>
              <a:t>, </a:t>
            </a:r>
            <a:r>
              <a:rPr lang="en-US" dirty="0" err="1" smtClean="0"/>
              <a:t>նպատակներով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en-US" dirty="0" err="1" smtClean="0"/>
              <a:t>քայլերով</a:t>
            </a:r>
            <a:r>
              <a:rPr lang="en-US" dirty="0" smtClean="0"/>
              <a:t> </a:t>
            </a:r>
            <a:r>
              <a:rPr lang="en-US" dirty="0" err="1" smtClean="0"/>
              <a:t>սահմանված</a:t>
            </a:r>
            <a:r>
              <a:rPr lang="en-US" dirty="0" smtClean="0"/>
              <a:t> </a:t>
            </a:r>
            <a:r>
              <a:rPr lang="en-US" dirty="0" err="1" smtClean="0"/>
              <a:t>ռազմավարության</a:t>
            </a:r>
            <a:r>
              <a:rPr lang="en-US" dirty="0" smtClean="0"/>
              <a:t> </a:t>
            </a:r>
            <a:r>
              <a:rPr lang="en-US" dirty="0" err="1" smtClean="0"/>
              <a:t>բացակայություն</a:t>
            </a:r>
            <a:endParaRPr lang="en-US" dirty="0" smtClean="0"/>
          </a:p>
          <a:p>
            <a:r>
              <a:rPr lang="en-US" dirty="0" err="1" smtClean="0"/>
              <a:t>Ենթակառուցվածքներ</a:t>
            </a:r>
            <a:endParaRPr lang="en-US" dirty="0" smtClean="0"/>
          </a:p>
          <a:p>
            <a:r>
              <a:rPr lang="en-US" dirty="0" err="1" smtClean="0"/>
              <a:t>Արտահանման</a:t>
            </a:r>
            <a:r>
              <a:rPr lang="en-US" dirty="0" smtClean="0"/>
              <a:t> </a:t>
            </a:r>
            <a:r>
              <a:rPr lang="en-US" dirty="0" err="1" smtClean="0"/>
              <a:t>դժվարություններ</a:t>
            </a:r>
            <a:endParaRPr lang="en-US" dirty="0" smtClean="0"/>
          </a:p>
          <a:p>
            <a:r>
              <a:rPr lang="en-US" dirty="0" err="1" smtClean="0"/>
              <a:t>Ֆինանսական</a:t>
            </a:r>
            <a:r>
              <a:rPr lang="en-US" dirty="0" smtClean="0"/>
              <a:t> </a:t>
            </a:r>
            <a:r>
              <a:rPr lang="en-US" dirty="0" err="1" smtClean="0"/>
              <a:t>հասանելիություն</a:t>
            </a:r>
            <a:endParaRPr lang="en-US" dirty="0" smtClean="0"/>
          </a:p>
          <a:p>
            <a:r>
              <a:rPr lang="en-US" dirty="0" err="1" smtClean="0"/>
              <a:t>Քաղաքական</a:t>
            </a:r>
            <a:r>
              <a:rPr lang="en-US" dirty="0" smtClean="0"/>
              <a:t> և </a:t>
            </a:r>
            <a:r>
              <a:rPr lang="en-US" dirty="0" err="1" smtClean="0"/>
              <a:t>տնտեսական</a:t>
            </a:r>
            <a:r>
              <a:rPr lang="en-US" dirty="0" smtClean="0"/>
              <a:t> </a:t>
            </a:r>
            <a:r>
              <a:rPr lang="en-US" dirty="0" err="1" smtClean="0"/>
              <a:t>անկայունություն</a:t>
            </a:r>
            <a:endParaRPr lang="en-US" dirty="0" smtClean="0"/>
          </a:p>
          <a:p>
            <a:r>
              <a:rPr lang="en-US" dirty="0" err="1" smtClean="0"/>
              <a:t>Անորոշություն</a:t>
            </a:r>
            <a:endParaRPr lang="en-US" dirty="0" smtClean="0"/>
          </a:p>
          <a:p>
            <a:r>
              <a:rPr lang="en-US" dirty="0" err="1" smtClean="0"/>
              <a:t>Ցածր</a:t>
            </a:r>
            <a:r>
              <a:rPr lang="en-US" dirty="0" smtClean="0"/>
              <a:t> </a:t>
            </a:r>
            <a:r>
              <a:rPr lang="en-US" dirty="0" err="1" smtClean="0"/>
              <a:t>արտադրողականություն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4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Ներկա</a:t>
            </a:r>
            <a:r>
              <a:rPr lang="en-US" dirty="0" smtClean="0"/>
              <a:t> </a:t>
            </a:r>
            <a:r>
              <a:rPr lang="en-US" dirty="0" err="1" smtClean="0"/>
              <a:t>իրավիճակը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4371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Անորոշ</a:t>
            </a:r>
            <a:r>
              <a:rPr lang="en-US" dirty="0" smtClean="0"/>
              <a:t> </a:t>
            </a:r>
            <a:r>
              <a:rPr lang="en-US" dirty="0" err="1" smtClean="0"/>
              <a:t>չհիմնավորված</a:t>
            </a:r>
            <a:r>
              <a:rPr lang="en-US" dirty="0" smtClean="0"/>
              <a:t> </a:t>
            </a:r>
            <a:r>
              <a:rPr lang="en-US" dirty="0" err="1" smtClean="0"/>
              <a:t>հարկային</a:t>
            </a:r>
            <a:r>
              <a:rPr lang="en-US" dirty="0" smtClean="0"/>
              <a:t> </a:t>
            </a:r>
            <a:r>
              <a:rPr lang="en-US" dirty="0" err="1" smtClean="0"/>
              <a:t>բեռի</a:t>
            </a:r>
            <a:r>
              <a:rPr lang="en-US" dirty="0" smtClean="0"/>
              <a:t> </a:t>
            </a:r>
            <a:r>
              <a:rPr lang="en-US" dirty="0" err="1" smtClean="0"/>
              <a:t>ավելացման</a:t>
            </a:r>
            <a:r>
              <a:rPr lang="en-US" dirty="0" smtClean="0"/>
              <a:t> </a:t>
            </a:r>
            <a:r>
              <a:rPr lang="en-US" dirty="0" err="1" smtClean="0"/>
              <a:t>մասին</a:t>
            </a:r>
            <a:r>
              <a:rPr lang="en-US" dirty="0" smtClean="0"/>
              <a:t> </a:t>
            </a:r>
            <a:r>
              <a:rPr lang="en-US" dirty="0" err="1" smtClean="0"/>
              <a:t>հայտարարություններ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Չհամակարգված</a:t>
            </a:r>
            <a:r>
              <a:rPr lang="en-US" dirty="0" smtClean="0"/>
              <a:t> </a:t>
            </a:r>
            <a:r>
              <a:rPr lang="en-US" dirty="0" err="1" smtClean="0"/>
              <a:t>քայլեր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97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Տվյալների</a:t>
            </a:r>
            <a:r>
              <a:rPr lang="en-US" dirty="0" smtClean="0"/>
              <a:t> և </a:t>
            </a:r>
            <a:r>
              <a:rPr lang="en-US" dirty="0" err="1" smtClean="0"/>
              <a:t>վիճակագրության</a:t>
            </a:r>
            <a:r>
              <a:rPr lang="en-US" dirty="0" smtClean="0"/>
              <a:t> </a:t>
            </a:r>
            <a:r>
              <a:rPr lang="en-US" dirty="0" err="1" smtClean="0"/>
              <a:t>հավաքագրման</a:t>
            </a:r>
            <a:r>
              <a:rPr lang="en-US" dirty="0" smtClean="0"/>
              <a:t> և </a:t>
            </a:r>
            <a:r>
              <a:rPr lang="en-US" dirty="0" err="1" smtClean="0"/>
              <a:t>վերլուծության</a:t>
            </a:r>
            <a:r>
              <a:rPr lang="en-US" dirty="0" smtClean="0"/>
              <a:t> </a:t>
            </a:r>
            <a:r>
              <a:rPr lang="en-US" dirty="0" err="1" smtClean="0"/>
              <a:t>մեթոդաբանության</a:t>
            </a:r>
            <a:r>
              <a:rPr lang="en-US" dirty="0" smtClean="0"/>
              <a:t> </a:t>
            </a:r>
            <a:r>
              <a:rPr lang="en-US" dirty="0" err="1" smtClean="0"/>
              <a:t>մշակում</a:t>
            </a:r>
            <a:endParaRPr lang="en-US" dirty="0" smtClean="0"/>
          </a:p>
          <a:p>
            <a:r>
              <a:rPr lang="en-US" dirty="0" err="1" smtClean="0"/>
              <a:t>Համակարգված</a:t>
            </a:r>
            <a:r>
              <a:rPr lang="en-US" dirty="0" smtClean="0"/>
              <a:t> </a:t>
            </a:r>
            <a:r>
              <a:rPr lang="en-US" dirty="0" err="1"/>
              <a:t>ռ</a:t>
            </a:r>
            <a:r>
              <a:rPr lang="en-US" dirty="0" err="1" smtClean="0"/>
              <a:t>ազմավարության</a:t>
            </a:r>
            <a:r>
              <a:rPr lang="en-US" dirty="0" smtClean="0"/>
              <a:t> </a:t>
            </a:r>
            <a:r>
              <a:rPr lang="en-US" dirty="0" err="1" smtClean="0"/>
              <a:t>մշակում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727" y="2168858"/>
            <a:ext cx="8825660" cy="1653180"/>
          </a:xfrm>
        </p:spPr>
        <p:txBody>
          <a:bodyPr/>
          <a:lstStyle/>
          <a:p>
            <a:r>
              <a:rPr lang="en-US" dirty="0" err="1" smtClean="0"/>
              <a:t>Շնորհակալություն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6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76" y="125172"/>
            <a:ext cx="9404723" cy="1400530"/>
          </a:xfrm>
        </p:spPr>
        <p:txBody>
          <a:bodyPr/>
          <a:lstStyle/>
          <a:p>
            <a:r>
              <a:rPr lang="en-US" sz="2000" dirty="0" smtClean="0"/>
              <a:t>Բնկչ:1.6 </a:t>
            </a:r>
            <a:r>
              <a:rPr lang="en-US" sz="2000" dirty="0" err="1" smtClean="0"/>
              <a:t>մլն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Մեկ</a:t>
            </a:r>
            <a:r>
              <a:rPr lang="en-US" sz="2000" dirty="0" smtClean="0"/>
              <a:t> </a:t>
            </a:r>
            <a:r>
              <a:rPr lang="en-US" sz="2000" dirty="0" err="1" smtClean="0"/>
              <a:t>շնչին</a:t>
            </a:r>
            <a:r>
              <a:rPr lang="en-US" sz="2000" dirty="0" smtClean="0"/>
              <a:t> </a:t>
            </a:r>
            <a:r>
              <a:rPr lang="en-US" sz="2000" dirty="0" err="1" smtClean="0"/>
              <a:t>բաժին</a:t>
            </a:r>
            <a:r>
              <a:rPr lang="en-US" sz="2000" dirty="0" smtClean="0"/>
              <a:t> </a:t>
            </a:r>
            <a:r>
              <a:rPr lang="en-US" sz="2000" dirty="0" err="1" smtClean="0"/>
              <a:t>ընկնող</a:t>
            </a:r>
            <a:r>
              <a:rPr lang="en-US" sz="2000" dirty="0" smtClean="0"/>
              <a:t> ՀՆԱ ՝ 34 493$                  ՀՀ՝ 2 615$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Պետական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պարտք</a:t>
            </a:r>
            <a:r>
              <a:rPr lang="en-US" sz="2000" dirty="0" smtClean="0"/>
              <a:t>՝ ՀՆԱ-ի 12.6%                             ՀՀ՝ ՀՆԱ-ի </a:t>
            </a:r>
            <a:r>
              <a:rPr lang="en-US" sz="2000" dirty="0" err="1" smtClean="0"/>
              <a:t>մոտ</a:t>
            </a:r>
            <a:r>
              <a:rPr lang="en-US" sz="2000" dirty="0" smtClean="0"/>
              <a:t> 50%-ը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Գործազրկություն</a:t>
            </a:r>
            <a:r>
              <a:rPr lang="en-US" sz="2000" dirty="0" smtClean="0"/>
              <a:t>՝ 5.4%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Էստոնիայի</a:t>
            </a:r>
            <a:r>
              <a:rPr lang="en-US" sz="2000" dirty="0" smtClean="0"/>
              <a:t> ՀՆԱ-ն </a:t>
            </a:r>
            <a:r>
              <a:rPr lang="en-US" sz="2000" dirty="0" err="1" smtClean="0"/>
              <a:t>մոտ</a:t>
            </a:r>
            <a:r>
              <a:rPr lang="en-US" sz="2000" dirty="0" smtClean="0"/>
              <a:t> 65%-</a:t>
            </a:r>
            <a:r>
              <a:rPr lang="en-US" sz="2000" dirty="0" err="1" smtClean="0"/>
              <a:t>ով</a:t>
            </a:r>
            <a:r>
              <a:rPr lang="en-US" sz="2000" dirty="0" smtClean="0"/>
              <a:t> </a:t>
            </a:r>
            <a:r>
              <a:rPr lang="en-US" sz="2000" dirty="0" err="1" smtClean="0"/>
              <a:t>ավել</a:t>
            </a:r>
            <a:r>
              <a:rPr lang="en-US" sz="2000" dirty="0" smtClean="0"/>
              <a:t> է ՀՀ ՀՆԱ-</a:t>
            </a:r>
            <a:r>
              <a:rPr lang="en-US" sz="2000" dirty="0" err="1" smtClean="0"/>
              <a:t>ից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9" y="3111689"/>
            <a:ext cx="7046333" cy="3382370"/>
          </a:xfrm>
        </p:spPr>
      </p:pic>
    </p:spTree>
    <p:extLst>
      <p:ext uri="{BB962C8B-B14F-4D97-AF65-F5344CB8AC3E}">
        <p14:creationId xmlns:p14="http://schemas.microsoft.com/office/powerpoint/2010/main" val="337159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Հետխորհրդային</a:t>
            </a:r>
            <a:r>
              <a:rPr lang="en-US" dirty="0" smtClean="0"/>
              <a:t> </a:t>
            </a:r>
            <a:r>
              <a:rPr lang="en-US" dirty="0" err="1" smtClean="0"/>
              <a:t>իրավիճակը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Պետական</a:t>
            </a:r>
            <a:r>
              <a:rPr lang="en-US" dirty="0"/>
              <a:t> </a:t>
            </a:r>
            <a:r>
              <a:rPr lang="en-US" dirty="0" err="1"/>
              <a:t>ընկերություններ</a:t>
            </a:r>
            <a:endParaRPr lang="en-US" dirty="0"/>
          </a:p>
          <a:p>
            <a:r>
              <a:rPr lang="en-US" dirty="0" err="1"/>
              <a:t>Երաշխավորված</a:t>
            </a:r>
            <a:r>
              <a:rPr lang="en-US" dirty="0"/>
              <a:t> </a:t>
            </a:r>
            <a:r>
              <a:rPr lang="en-US" dirty="0" err="1"/>
              <a:t>շուկա</a:t>
            </a:r>
            <a:endParaRPr lang="en-US" dirty="0"/>
          </a:p>
          <a:p>
            <a:r>
              <a:rPr lang="en-US" dirty="0" err="1"/>
              <a:t>Ֆիքսված</a:t>
            </a:r>
            <a:r>
              <a:rPr lang="en-US" dirty="0"/>
              <a:t> </a:t>
            </a:r>
            <a:r>
              <a:rPr lang="en-US" dirty="0" err="1"/>
              <a:t>գներ</a:t>
            </a:r>
            <a:endParaRPr lang="en-US" dirty="0"/>
          </a:p>
          <a:p>
            <a:r>
              <a:rPr lang="en-US" dirty="0" err="1"/>
              <a:t>Ապրանքների</a:t>
            </a:r>
            <a:r>
              <a:rPr lang="en-US" dirty="0"/>
              <a:t> </a:t>
            </a:r>
            <a:r>
              <a:rPr lang="en-US" dirty="0" err="1"/>
              <a:t>դեֆիցիտ</a:t>
            </a:r>
            <a:endParaRPr lang="en-US" dirty="0"/>
          </a:p>
          <a:p>
            <a:r>
              <a:rPr lang="en-US" dirty="0" err="1"/>
              <a:t>Երաշխավորված</a:t>
            </a:r>
            <a:r>
              <a:rPr lang="en-US" dirty="0"/>
              <a:t> </a:t>
            </a:r>
            <a:r>
              <a:rPr lang="en-US" dirty="0" err="1"/>
              <a:t>աշխատանք</a:t>
            </a:r>
            <a:endParaRPr lang="en-US" dirty="0"/>
          </a:p>
          <a:p>
            <a:r>
              <a:rPr lang="en-US" dirty="0" err="1"/>
              <a:t>Փակ</a:t>
            </a:r>
            <a:r>
              <a:rPr lang="en-US" dirty="0"/>
              <a:t> </a:t>
            </a:r>
            <a:r>
              <a:rPr lang="en-US" dirty="0" err="1"/>
              <a:t>տնտեսություն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3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Պետական</a:t>
            </a:r>
            <a:r>
              <a:rPr lang="en-US" dirty="0" smtClean="0"/>
              <a:t> </a:t>
            </a:r>
            <a:r>
              <a:rPr lang="en-US" dirty="0" err="1" smtClean="0"/>
              <a:t>քաղաքականոթյուն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Առաջին</a:t>
            </a:r>
            <a:r>
              <a:rPr lang="en-US" dirty="0"/>
              <a:t> </a:t>
            </a:r>
            <a:r>
              <a:rPr lang="en-US" dirty="0" err="1" smtClean="0"/>
              <a:t>Ձեռնարկատիրական</a:t>
            </a:r>
            <a:r>
              <a:rPr lang="en-US" dirty="0" smtClean="0"/>
              <a:t> </a:t>
            </a:r>
            <a:r>
              <a:rPr lang="en-US" dirty="0" err="1" smtClean="0"/>
              <a:t>քաղաքականությունը</a:t>
            </a:r>
            <a:r>
              <a:rPr lang="en-US" dirty="0" smtClean="0"/>
              <a:t>՝ 2002-2006թթ </a:t>
            </a:r>
          </a:p>
          <a:p>
            <a:pPr lvl="0"/>
            <a:r>
              <a:rPr lang="en-US" dirty="0" err="1" smtClean="0"/>
              <a:t>Մարդկային</a:t>
            </a:r>
            <a:r>
              <a:rPr lang="en-US" dirty="0" smtClean="0"/>
              <a:t> </a:t>
            </a:r>
            <a:r>
              <a:rPr lang="en-US" dirty="0" err="1" smtClean="0"/>
              <a:t>ռեսուրսներ</a:t>
            </a:r>
            <a:endParaRPr lang="en-US" dirty="0" smtClean="0"/>
          </a:p>
          <a:p>
            <a:pPr lvl="0"/>
            <a:r>
              <a:rPr lang="en-US" dirty="0" err="1" smtClean="0"/>
              <a:t>Ֆինանսական</a:t>
            </a:r>
            <a:r>
              <a:rPr lang="en-US" dirty="0" smtClean="0"/>
              <a:t> </a:t>
            </a:r>
            <a:r>
              <a:rPr lang="en-US" dirty="0" err="1"/>
              <a:t>հասանելիություն</a:t>
            </a:r>
            <a:endParaRPr lang="en-US" dirty="0"/>
          </a:p>
          <a:p>
            <a:pPr lvl="0"/>
            <a:r>
              <a:rPr lang="en-US" dirty="0" err="1"/>
              <a:t>Բիզնես</a:t>
            </a:r>
            <a:r>
              <a:rPr lang="en-US" dirty="0"/>
              <a:t> </a:t>
            </a:r>
            <a:r>
              <a:rPr lang="en-US" dirty="0" err="1" smtClean="0"/>
              <a:t>աջակցության</a:t>
            </a:r>
            <a:r>
              <a:rPr lang="en-US" dirty="0"/>
              <a:t> </a:t>
            </a:r>
            <a:r>
              <a:rPr lang="en-US" dirty="0" err="1" smtClean="0"/>
              <a:t>ենթակառուցվածքի</a:t>
            </a:r>
            <a:r>
              <a:rPr lang="en-US" dirty="0" smtClean="0"/>
              <a:t> </a:t>
            </a:r>
            <a:r>
              <a:rPr lang="en-US" dirty="0" err="1" smtClean="0"/>
              <a:t>զարգացում</a:t>
            </a:r>
            <a:endParaRPr lang="en-US" dirty="0"/>
          </a:p>
          <a:p>
            <a:pPr lvl="0"/>
            <a:r>
              <a:rPr lang="en-US" dirty="0" err="1" smtClean="0"/>
              <a:t>Ադմինիստրատիվ</a:t>
            </a:r>
            <a:r>
              <a:rPr lang="en-US" dirty="0" smtClean="0"/>
              <a:t> </a:t>
            </a:r>
            <a:r>
              <a:rPr lang="en-US" dirty="0" err="1" smtClean="0"/>
              <a:t>բեռի</a:t>
            </a:r>
            <a:r>
              <a:rPr lang="en-US" dirty="0" smtClean="0"/>
              <a:t> </a:t>
            </a:r>
            <a:r>
              <a:rPr lang="en-US" dirty="0" err="1" smtClean="0"/>
              <a:t>թեթևացում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2007-2013</a:t>
            </a:r>
            <a:endParaRPr lang="en-US" dirty="0"/>
          </a:p>
          <a:p>
            <a:r>
              <a:rPr lang="en-US" dirty="0" err="1"/>
              <a:t>Ուժեղ</a:t>
            </a:r>
            <a:r>
              <a:rPr lang="en-US" dirty="0"/>
              <a:t> </a:t>
            </a:r>
            <a:r>
              <a:rPr lang="en-US" dirty="0" err="1"/>
              <a:t>ձեռնարկատիրական</a:t>
            </a:r>
            <a:r>
              <a:rPr lang="en-US" dirty="0"/>
              <a:t> </a:t>
            </a:r>
            <a:r>
              <a:rPr lang="en-US" dirty="0" err="1"/>
              <a:t>մշակույթ</a:t>
            </a:r>
            <a:endParaRPr lang="en-US" dirty="0"/>
          </a:p>
          <a:p>
            <a:r>
              <a:rPr lang="en-US" dirty="0" err="1"/>
              <a:t>Իրավական</a:t>
            </a:r>
            <a:r>
              <a:rPr lang="en-US" dirty="0"/>
              <a:t> </a:t>
            </a:r>
            <a:r>
              <a:rPr lang="en-US" dirty="0" err="1"/>
              <a:t>միջավայր</a:t>
            </a:r>
            <a:endParaRPr lang="en-US" dirty="0"/>
          </a:p>
          <a:p>
            <a:r>
              <a:rPr lang="en-US" dirty="0" err="1"/>
              <a:t>Ֆինանսների</a:t>
            </a:r>
            <a:r>
              <a:rPr lang="en-US" dirty="0"/>
              <a:t> </a:t>
            </a:r>
            <a:r>
              <a:rPr lang="en-US" dirty="0" err="1"/>
              <a:t>հասանելիություն</a:t>
            </a:r>
            <a:endParaRPr lang="en-US" dirty="0"/>
          </a:p>
          <a:p>
            <a:r>
              <a:rPr lang="en-US" dirty="0" err="1"/>
              <a:t>Աճի</a:t>
            </a:r>
            <a:r>
              <a:rPr lang="en-US" dirty="0"/>
              <a:t> </a:t>
            </a:r>
            <a:r>
              <a:rPr lang="en-US" dirty="0" err="1"/>
              <a:t>ու</a:t>
            </a:r>
            <a:r>
              <a:rPr lang="en-US" dirty="0"/>
              <a:t> </a:t>
            </a:r>
            <a:r>
              <a:rPr lang="en-US" dirty="0" err="1"/>
              <a:t>արտահանման</a:t>
            </a:r>
            <a:r>
              <a:rPr lang="en-US" dirty="0"/>
              <a:t> </a:t>
            </a:r>
            <a:r>
              <a:rPr lang="en-US" dirty="0" err="1"/>
              <a:t>կարողություն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2014-2020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Թույլ</a:t>
            </a:r>
            <a:r>
              <a:rPr lang="en-US" b="1" dirty="0"/>
              <a:t> </a:t>
            </a:r>
            <a:r>
              <a:rPr lang="en-US" b="1" dirty="0" err="1"/>
              <a:t>կողմեր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Արտադրողականությունը</a:t>
            </a:r>
            <a:endParaRPr lang="en-US" dirty="0" smtClean="0"/>
          </a:p>
          <a:p>
            <a:r>
              <a:rPr lang="en-US" dirty="0" err="1" smtClean="0"/>
              <a:t>Մոտիվացված</a:t>
            </a:r>
            <a:r>
              <a:rPr lang="en-US" dirty="0" smtClean="0"/>
              <a:t> </a:t>
            </a:r>
            <a:r>
              <a:rPr lang="en-US" dirty="0" err="1" smtClean="0"/>
              <a:t>չէին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Համալսարան</a:t>
            </a:r>
            <a:r>
              <a:rPr lang="en-US" dirty="0" smtClean="0"/>
              <a:t> -</a:t>
            </a:r>
            <a:r>
              <a:rPr lang="en-US" dirty="0" err="1" smtClean="0"/>
              <a:t>ֆիրմա</a:t>
            </a:r>
            <a:r>
              <a:rPr lang="en-US" dirty="0" smtClean="0"/>
              <a:t> </a:t>
            </a:r>
            <a:r>
              <a:rPr lang="en-US" dirty="0" err="1"/>
              <a:t>կապը</a:t>
            </a:r>
            <a:r>
              <a:rPr lang="en-US" dirty="0"/>
              <a:t> </a:t>
            </a:r>
          </a:p>
          <a:p>
            <a:r>
              <a:rPr lang="en-US" dirty="0" err="1"/>
              <a:t>Փոքր</a:t>
            </a:r>
            <a:r>
              <a:rPr lang="en-US" dirty="0"/>
              <a:t> </a:t>
            </a:r>
            <a:r>
              <a:rPr lang="en-US" dirty="0" err="1"/>
              <a:t>շուկա</a:t>
            </a:r>
            <a:endParaRPr lang="en-US" dirty="0"/>
          </a:p>
          <a:p>
            <a:r>
              <a:rPr lang="en-US" dirty="0" err="1"/>
              <a:t>Մասնագետների</a:t>
            </a:r>
            <a:r>
              <a:rPr lang="en-US" dirty="0"/>
              <a:t> </a:t>
            </a:r>
            <a:r>
              <a:rPr lang="en-US" dirty="0" err="1"/>
              <a:t>պակաս</a:t>
            </a:r>
            <a:endParaRPr lang="en-US" dirty="0"/>
          </a:p>
          <a:p>
            <a:r>
              <a:rPr lang="en-US" dirty="0" err="1" smtClean="0"/>
              <a:t>Դեմոգրաֆիկ</a:t>
            </a:r>
            <a:r>
              <a:rPr lang="en-US" dirty="0" smtClean="0"/>
              <a:t> </a:t>
            </a:r>
            <a:r>
              <a:rPr lang="en-US" dirty="0" err="1" smtClean="0"/>
              <a:t>խնդիրներ</a:t>
            </a:r>
            <a:r>
              <a:rPr lang="en-US" dirty="0" smtClean="0"/>
              <a:t>՝ </a:t>
            </a:r>
            <a:r>
              <a:rPr lang="en-US" dirty="0" err="1" smtClean="0"/>
              <a:t>արտագաղթ</a:t>
            </a:r>
            <a:r>
              <a:rPr lang="en-US" dirty="0"/>
              <a:t>, </a:t>
            </a:r>
            <a:r>
              <a:rPr lang="en-US" dirty="0" err="1"/>
              <a:t>ծերացող</a:t>
            </a:r>
            <a:r>
              <a:rPr lang="en-US" dirty="0"/>
              <a:t> </a:t>
            </a:r>
            <a:r>
              <a:rPr lang="en-US" dirty="0" err="1"/>
              <a:t>բնակչություն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4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Օտարերկրյա</a:t>
            </a:r>
            <a:r>
              <a:rPr lang="en-US" dirty="0" smtClean="0"/>
              <a:t> </a:t>
            </a:r>
            <a:r>
              <a:rPr lang="en-US" dirty="0" err="1" smtClean="0"/>
              <a:t>Ներդրումների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r>
              <a:rPr lang="en-US" dirty="0" smtClean="0"/>
              <a:t> </a:t>
            </a:r>
            <a:r>
              <a:rPr lang="en-US" dirty="0" err="1" smtClean="0"/>
              <a:t>դրական</a:t>
            </a:r>
            <a:r>
              <a:rPr lang="en-US" dirty="0" smtClean="0"/>
              <a:t> </a:t>
            </a:r>
            <a:r>
              <a:rPr lang="en-US" dirty="0" err="1" smtClean="0"/>
              <a:t>ազդող</a:t>
            </a:r>
            <a:r>
              <a:rPr lang="en-US" dirty="0" smtClean="0"/>
              <a:t> </a:t>
            </a:r>
            <a:r>
              <a:rPr lang="en-US" dirty="0" err="1" smtClean="0"/>
              <a:t>գործոնները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66896"/>
            <a:ext cx="8946541" cy="478808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Մակրոտնտեսական</a:t>
            </a:r>
            <a:r>
              <a:rPr lang="en-US" dirty="0" smtClean="0"/>
              <a:t> </a:t>
            </a:r>
            <a:r>
              <a:rPr lang="en-US" dirty="0" err="1" smtClean="0"/>
              <a:t>կայունություն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err="1" smtClean="0"/>
              <a:t>Բալանսավորված</a:t>
            </a:r>
            <a:r>
              <a:rPr lang="en-US" dirty="0" smtClean="0"/>
              <a:t> </a:t>
            </a:r>
            <a:r>
              <a:rPr lang="en-US" dirty="0" err="1"/>
              <a:t>բյուջե</a:t>
            </a:r>
            <a:r>
              <a:rPr lang="en-US" dirty="0"/>
              <a:t>, </a:t>
            </a:r>
            <a:r>
              <a:rPr lang="en-US" dirty="0" err="1"/>
              <a:t>հաստատուն</a:t>
            </a:r>
            <a:r>
              <a:rPr lang="en-US" dirty="0"/>
              <a:t> </a:t>
            </a:r>
            <a:r>
              <a:rPr lang="en-US" dirty="0" err="1" smtClean="0"/>
              <a:t>ֆիքսված</a:t>
            </a:r>
            <a:r>
              <a:rPr lang="en-US" dirty="0" smtClean="0"/>
              <a:t> </a:t>
            </a:r>
            <a:r>
              <a:rPr lang="en-US" dirty="0" err="1"/>
              <a:t>փոխարժեքի</a:t>
            </a:r>
            <a:r>
              <a:rPr lang="en-US" dirty="0"/>
              <a:t> </a:t>
            </a:r>
            <a:r>
              <a:rPr lang="en-US" dirty="0" err="1"/>
              <a:t>համակարգ</a:t>
            </a:r>
            <a:r>
              <a:rPr lang="en-US" dirty="0"/>
              <a:t>, </a:t>
            </a:r>
            <a:r>
              <a:rPr lang="en-US" dirty="0" err="1"/>
              <a:t>կոնսերվատիվ</a:t>
            </a:r>
            <a:r>
              <a:rPr lang="en-US" dirty="0"/>
              <a:t> </a:t>
            </a:r>
            <a:r>
              <a:rPr lang="en-US" dirty="0" err="1"/>
              <a:t>պարտքի</a:t>
            </a:r>
            <a:r>
              <a:rPr lang="en-US" dirty="0"/>
              <a:t> </a:t>
            </a:r>
            <a:r>
              <a:rPr lang="en-US" dirty="0" err="1"/>
              <a:t>քաղաքականություն</a:t>
            </a:r>
            <a:endParaRPr lang="en-US" dirty="0"/>
          </a:p>
          <a:p>
            <a:pPr lvl="0"/>
            <a:r>
              <a:rPr lang="en-US" dirty="0" err="1"/>
              <a:t>Պարզ</a:t>
            </a:r>
            <a:r>
              <a:rPr lang="en-US" dirty="0"/>
              <a:t> և </a:t>
            </a:r>
            <a:r>
              <a:rPr lang="en-US" dirty="0" err="1"/>
              <a:t>թափանցիկ</a:t>
            </a:r>
            <a:r>
              <a:rPr lang="en-US" dirty="0"/>
              <a:t> </a:t>
            </a:r>
            <a:r>
              <a:rPr lang="en-US" dirty="0" err="1"/>
              <a:t>հարկային</a:t>
            </a:r>
            <a:r>
              <a:rPr lang="en-US" dirty="0"/>
              <a:t> </a:t>
            </a:r>
            <a:r>
              <a:rPr lang="en-US" dirty="0" err="1"/>
              <a:t>համակարգ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err="1"/>
              <a:t>Ազատական</a:t>
            </a:r>
            <a:r>
              <a:rPr lang="en-US" dirty="0"/>
              <a:t> </a:t>
            </a:r>
            <a:r>
              <a:rPr lang="en-US" dirty="0" err="1"/>
              <a:t>տնտեսական</a:t>
            </a:r>
            <a:r>
              <a:rPr lang="en-US" dirty="0"/>
              <a:t> </a:t>
            </a:r>
            <a:r>
              <a:rPr lang="en-US" dirty="0" err="1"/>
              <a:t>համակարգ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Խոչընդոտների</a:t>
            </a:r>
            <a:r>
              <a:rPr lang="en-US" dirty="0" smtClean="0"/>
              <a:t> </a:t>
            </a:r>
            <a:r>
              <a:rPr lang="en-US" dirty="0" err="1" smtClean="0"/>
              <a:t>վերացում</a:t>
            </a:r>
            <a:r>
              <a:rPr lang="en-US" dirty="0" smtClean="0"/>
              <a:t> (</a:t>
            </a:r>
            <a:r>
              <a:rPr lang="en-US" dirty="0" err="1" smtClean="0"/>
              <a:t>ստանդարտներ</a:t>
            </a:r>
            <a:r>
              <a:rPr lang="en-US" dirty="0" smtClean="0"/>
              <a:t>, </a:t>
            </a:r>
            <a:r>
              <a:rPr lang="en-US" dirty="0" err="1" smtClean="0"/>
              <a:t>օրենքներ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err="1"/>
              <a:t>Եվրոպական</a:t>
            </a:r>
            <a:r>
              <a:rPr lang="en-US" dirty="0"/>
              <a:t> </a:t>
            </a:r>
            <a:r>
              <a:rPr lang="en-US" dirty="0" err="1"/>
              <a:t>միության</a:t>
            </a:r>
            <a:r>
              <a:rPr lang="en-US" dirty="0"/>
              <a:t> </a:t>
            </a:r>
            <a:r>
              <a:rPr lang="en-US" dirty="0" err="1"/>
              <a:t>անդամ</a:t>
            </a:r>
            <a:r>
              <a:rPr lang="en-US" dirty="0"/>
              <a:t> </a:t>
            </a:r>
            <a:r>
              <a:rPr lang="en-US" dirty="0" err="1" smtClean="0"/>
              <a:t>դառնալը</a:t>
            </a:r>
            <a:endParaRPr lang="en-US" dirty="0"/>
          </a:p>
          <a:p>
            <a:pPr lvl="0"/>
            <a:r>
              <a:rPr lang="en-US" dirty="0" err="1"/>
              <a:t>Ձեռնարկատիրությանը</a:t>
            </a:r>
            <a:r>
              <a:rPr lang="en-US" dirty="0"/>
              <a:t> </a:t>
            </a:r>
            <a:r>
              <a:rPr lang="en-US" dirty="0" err="1"/>
              <a:t>աջակցող</a:t>
            </a:r>
            <a:r>
              <a:rPr lang="en-US" dirty="0"/>
              <a:t> </a:t>
            </a:r>
            <a:r>
              <a:rPr lang="en-US" dirty="0" err="1"/>
              <a:t>կենտրոնացված</a:t>
            </a:r>
            <a:r>
              <a:rPr lang="en-US" dirty="0"/>
              <a:t> </a:t>
            </a:r>
            <a:r>
              <a:rPr lang="en-US" dirty="0" err="1"/>
              <a:t>համակարգ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Տեղեկատվական</a:t>
            </a:r>
            <a:r>
              <a:rPr lang="en-US" dirty="0"/>
              <a:t> </a:t>
            </a:r>
            <a:r>
              <a:rPr lang="en-US" dirty="0" err="1"/>
              <a:t>Հասարակության</a:t>
            </a:r>
            <a:r>
              <a:rPr lang="en-US" dirty="0"/>
              <a:t> </a:t>
            </a:r>
            <a:r>
              <a:rPr lang="en-US" dirty="0" err="1"/>
              <a:t>զարգացման</a:t>
            </a:r>
            <a:r>
              <a:rPr lang="en-US" dirty="0"/>
              <a:t> 2014-2020 </a:t>
            </a:r>
            <a:r>
              <a:rPr lang="en-US" dirty="0" err="1" smtClean="0"/>
              <a:t>Ծրագիրը</a:t>
            </a:r>
            <a:r>
              <a:rPr lang="en-US" dirty="0" smtClean="0"/>
              <a:t> </a:t>
            </a:r>
            <a:r>
              <a:rPr lang="en-US" dirty="0" err="1"/>
              <a:t>աջակցում</a:t>
            </a:r>
            <a:r>
              <a:rPr lang="en-US" dirty="0"/>
              <a:t> է </a:t>
            </a:r>
            <a:r>
              <a:rPr lang="en-US" dirty="0" err="1"/>
              <a:t>ձեռնարակտիրությանը</a:t>
            </a:r>
            <a:r>
              <a:rPr lang="en-US" dirty="0"/>
              <a:t> </a:t>
            </a:r>
            <a:r>
              <a:rPr lang="en-US" dirty="0" err="1"/>
              <a:t>հաղորդակցության</a:t>
            </a:r>
            <a:r>
              <a:rPr lang="en-US" dirty="0"/>
              <a:t> և </a:t>
            </a:r>
            <a:r>
              <a:rPr lang="en-US" dirty="0" err="1"/>
              <a:t>ծառայությունների</a:t>
            </a:r>
            <a:r>
              <a:rPr lang="en-US" dirty="0"/>
              <a:t> </a:t>
            </a:r>
            <a:r>
              <a:rPr lang="en-US" dirty="0" err="1" smtClean="0"/>
              <a:t>ենթակառուցվածքների</a:t>
            </a:r>
            <a:r>
              <a:rPr lang="en-US" dirty="0" smtClean="0"/>
              <a:t> </a:t>
            </a:r>
            <a:r>
              <a:rPr lang="en-US" dirty="0" err="1" smtClean="0"/>
              <a:t>զարգացմամբ</a:t>
            </a:r>
            <a:r>
              <a:rPr lang="en-US" dirty="0" smtClean="0"/>
              <a:t>՝ </a:t>
            </a:r>
            <a:r>
              <a:rPr lang="en-US" dirty="0" err="1"/>
              <a:t>շեշտը</a:t>
            </a:r>
            <a:r>
              <a:rPr lang="en-US" dirty="0"/>
              <a:t> </a:t>
            </a:r>
            <a:r>
              <a:rPr lang="en-US" dirty="0" err="1"/>
              <a:t>դնելով</a:t>
            </a:r>
            <a:r>
              <a:rPr lang="en-US" dirty="0"/>
              <a:t> </a:t>
            </a:r>
            <a:r>
              <a:rPr lang="en-US" dirty="0" err="1"/>
              <a:t>մրցակցության</a:t>
            </a:r>
            <a:r>
              <a:rPr lang="en-US" dirty="0"/>
              <a:t> </a:t>
            </a:r>
            <a:r>
              <a:rPr lang="en-US" dirty="0" err="1"/>
              <a:t>աճի</a:t>
            </a:r>
            <a:r>
              <a:rPr lang="en-US" dirty="0"/>
              <a:t> </a:t>
            </a:r>
            <a:r>
              <a:rPr lang="en-US" dirty="0" err="1"/>
              <a:t>վրա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9346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Ինչի</a:t>
            </a:r>
            <a:r>
              <a:rPr lang="en-US" dirty="0" smtClean="0"/>
              <a:t>՞ </a:t>
            </a:r>
            <a:r>
              <a:rPr lang="en-US" dirty="0" err="1"/>
              <a:t>ենք</a:t>
            </a:r>
            <a:r>
              <a:rPr lang="en-US" dirty="0"/>
              <a:t> </a:t>
            </a:r>
            <a:r>
              <a:rPr lang="en-US" dirty="0" err="1"/>
              <a:t>ուզում</a:t>
            </a:r>
            <a:r>
              <a:rPr lang="en-US" dirty="0"/>
              <a:t> </a:t>
            </a:r>
            <a:r>
              <a:rPr lang="en-US" dirty="0" err="1"/>
              <a:t>հասնել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Արդյունավետ</a:t>
            </a:r>
            <a:r>
              <a:rPr lang="en-US" dirty="0" smtClean="0"/>
              <a:t> </a:t>
            </a:r>
            <a:r>
              <a:rPr lang="en-US" dirty="0" err="1"/>
              <a:t>ստեղծել</a:t>
            </a:r>
            <a:r>
              <a:rPr lang="en-US" dirty="0"/>
              <a:t> </a:t>
            </a:r>
            <a:r>
              <a:rPr lang="en-US" dirty="0" err="1"/>
              <a:t>արժեք</a:t>
            </a:r>
            <a:r>
              <a:rPr lang="en-US" dirty="0"/>
              <a:t> և </a:t>
            </a:r>
            <a:r>
              <a:rPr lang="en-US" dirty="0" err="1"/>
              <a:t>առաջարկել</a:t>
            </a:r>
            <a:r>
              <a:rPr lang="en-US" dirty="0"/>
              <a:t> </a:t>
            </a:r>
            <a:r>
              <a:rPr lang="en-US" dirty="0" err="1"/>
              <a:t>նորարարական</a:t>
            </a:r>
            <a:r>
              <a:rPr lang="en-US" dirty="0"/>
              <a:t> </a:t>
            </a:r>
            <a:r>
              <a:rPr lang="en-US" dirty="0" err="1" smtClean="0"/>
              <a:t>ծառայություններ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Ինչպես</a:t>
            </a:r>
            <a:r>
              <a:rPr lang="en-US" dirty="0" smtClean="0"/>
              <a:t> </a:t>
            </a:r>
            <a:r>
              <a:rPr lang="en-US" dirty="0" err="1" smtClean="0"/>
              <a:t>չափել</a:t>
            </a:r>
            <a:endParaRPr lang="en-US" dirty="0"/>
          </a:p>
          <a:p>
            <a:r>
              <a:rPr lang="en-US" dirty="0" err="1" smtClean="0"/>
              <a:t>Մասնավոր</a:t>
            </a:r>
            <a:r>
              <a:rPr lang="en-US" dirty="0" smtClean="0"/>
              <a:t> </a:t>
            </a:r>
            <a:r>
              <a:rPr lang="en-US" dirty="0" err="1"/>
              <a:t>հատվածի</a:t>
            </a:r>
            <a:r>
              <a:rPr lang="en-US" dirty="0"/>
              <a:t> </a:t>
            </a:r>
            <a:r>
              <a:rPr lang="en-US" dirty="0" err="1"/>
              <a:t>զարգացման</a:t>
            </a:r>
            <a:r>
              <a:rPr lang="en-US" dirty="0"/>
              <a:t> </a:t>
            </a:r>
            <a:r>
              <a:rPr lang="en-US" dirty="0" err="1"/>
              <a:t>ուղղված</a:t>
            </a:r>
            <a:r>
              <a:rPr lang="en-US" dirty="0"/>
              <a:t> </a:t>
            </a:r>
            <a:r>
              <a:rPr lang="en-US" dirty="0" err="1"/>
              <a:t>ծախսերի</a:t>
            </a:r>
            <a:r>
              <a:rPr lang="en-US" dirty="0"/>
              <a:t> </a:t>
            </a:r>
            <a:r>
              <a:rPr lang="en-US" dirty="0" err="1" smtClean="0"/>
              <a:t>մասնաբաժնով</a:t>
            </a:r>
            <a:r>
              <a:rPr lang="en-US" dirty="0" smtClean="0"/>
              <a:t> (ՀՆԱ-</a:t>
            </a:r>
            <a:r>
              <a:rPr lang="en-US" dirty="0" err="1" smtClean="0"/>
              <a:t>ում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Նոր</a:t>
            </a:r>
            <a:r>
              <a:rPr lang="en-US" dirty="0"/>
              <a:t> </a:t>
            </a:r>
            <a:r>
              <a:rPr lang="en-US" dirty="0" err="1"/>
              <a:t>ապրանքներկի</a:t>
            </a:r>
            <a:r>
              <a:rPr lang="en-US" dirty="0"/>
              <a:t> </a:t>
            </a:r>
            <a:r>
              <a:rPr lang="en-US" dirty="0" err="1"/>
              <a:t>վաճառքի</a:t>
            </a:r>
            <a:r>
              <a:rPr lang="en-US" dirty="0"/>
              <a:t> </a:t>
            </a:r>
            <a:r>
              <a:rPr lang="en-US" dirty="0" err="1"/>
              <a:t>ծավալով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4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Պայքար</a:t>
            </a:r>
            <a:r>
              <a:rPr lang="en-US" dirty="0" smtClean="0"/>
              <a:t> </a:t>
            </a:r>
            <a:r>
              <a:rPr lang="en-US" dirty="0" err="1" smtClean="0"/>
              <a:t>մարտահրավերների</a:t>
            </a:r>
            <a:r>
              <a:rPr lang="en-US" dirty="0" smtClean="0"/>
              <a:t> </a:t>
            </a:r>
            <a:r>
              <a:rPr lang="en-US" dirty="0" err="1" smtClean="0"/>
              <a:t>դեմ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Ֆիրմաների</a:t>
            </a:r>
            <a:r>
              <a:rPr lang="en-US" dirty="0" smtClean="0"/>
              <a:t> </a:t>
            </a:r>
            <a:r>
              <a:rPr lang="en-US" dirty="0" err="1"/>
              <a:t>զարգացման</a:t>
            </a:r>
            <a:r>
              <a:rPr lang="en-US" dirty="0"/>
              <a:t> </a:t>
            </a:r>
            <a:r>
              <a:rPr lang="en-US" dirty="0" err="1"/>
              <a:t>կարողությունների</a:t>
            </a:r>
            <a:r>
              <a:rPr lang="en-US" dirty="0"/>
              <a:t> </a:t>
            </a:r>
            <a:r>
              <a:rPr lang="en-US" dirty="0" err="1"/>
              <a:t>թուլությունւը</a:t>
            </a:r>
            <a:endParaRPr lang="en-US" dirty="0"/>
          </a:p>
          <a:p>
            <a:r>
              <a:rPr lang="en-US" dirty="0" err="1"/>
              <a:t>Արտահանման</a:t>
            </a:r>
            <a:r>
              <a:rPr lang="en-US" dirty="0"/>
              <a:t> </a:t>
            </a:r>
            <a:r>
              <a:rPr lang="en-US" dirty="0" err="1"/>
              <a:t>խթանում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Ռ</a:t>
            </a:r>
            <a:r>
              <a:rPr lang="en-US" dirty="0" err="1" smtClean="0"/>
              <a:t>իսկի</a:t>
            </a:r>
            <a:r>
              <a:rPr lang="en-US" dirty="0" smtClean="0"/>
              <a:t> </a:t>
            </a:r>
            <a:r>
              <a:rPr lang="en-US" dirty="0" err="1"/>
              <a:t>նվազեցմամբ</a:t>
            </a:r>
            <a:r>
              <a:rPr lang="en-US" dirty="0"/>
              <a:t>, </a:t>
            </a:r>
            <a:r>
              <a:rPr lang="en-US" dirty="0" err="1"/>
              <a:t>երկարաժամկետ</a:t>
            </a:r>
            <a:r>
              <a:rPr lang="en-US" dirty="0"/>
              <a:t> </a:t>
            </a:r>
            <a:r>
              <a:rPr lang="en-US" dirty="0" err="1"/>
              <a:t>պայմանագրերի</a:t>
            </a:r>
            <a:r>
              <a:rPr lang="en-US" dirty="0"/>
              <a:t> </a:t>
            </a:r>
            <a:r>
              <a:rPr lang="en-US" dirty="0" err="1"/>
              <a:t>կնքում</a:t>
            </a:r>
            <a:r>
              <a:rPr lang="en-US" dirty="0"/>
              <a:t> </a:t>
            </a:r>
            <a:r>
              <a:rPr lang="en-US" dirty="0" err="1"/>
              <a:t>արտաքին</a:t>
            </a:r>
            <a:r>
              <a:rPr lang="en-US" dirty="0"/>
              <a:t> </a:t>
            </a:r>
            <a:r>
              <a:rPr lang="en-US" dirty="0" err="1"/>
              <a:t>գնորդների</a:t>
            </a:r>
            <a:r>
              <a:rPr lang="en-US" dirty="0"/>
              <a:t> </a:t>
            </a:r>
            <a:r>
              <a:rPr lang="en-US" dirty="0" err="1"/>
              <a:t>հետ</a:t>
            </a:r>
            <a:r>
              <a:rPr lang="en-US" dirty="0"/>
              <a:t>, </a:t>
            </a:r>
            <a:r>
              <a:rPr lang="en-US" dirty="0" err="1"/>
              <a:t>ապահովագրություն</a:t>
            </a:r>
            <a:r>
              <a:rPr lang="en-US" dirty="0"/>
              <a:t>, </a:t>
            </a:r>
            <a:r>
              <a:rPr lang="en-US" dirty="0" err="1"/>
              <a:t>համատեղ</a:t>
            </a:r>
            <a:r>
              <a:rPr lang="en-US" dirty="0"/>
              <a:t> </a:t>
            </a:r>
            <a:r>
              <a:rPr lang="en-US" dirty="0" err="1"/>
              <a:t>տենդերներ</a:t>
            </a:r>
            <a:r>
              <a:rPr lang="en-US" dirty="0"/>
              <a:t> </a:t>
            </a:r>
            <a:r>
              <a:rPr lang="en-US" dirty="0" err="1"/>
              <a:t>միջազգային</a:t>
            </a:r>
            <a:r>
              <a:rPr lang="en-US" dirty="0"/>
              <a:t> </a:t>
            </a:r>
            <a:r>
              <a:rPr lang="en-US" dirty="0" err="1"/>
              <a:t>շուկաներում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  <a:r>
              <a:rPr lang="en-US" dirty="0" err="1" smtClean="0"/>
              <a:t>Բիզնես</a:t>
            </a:r>
            <a:r>
              <a:rPr lang="en-US" dirty="0" smtClean="0"/>
              <a:t> </a:t>
            </a:r>
            <a:r>
              <a:rPr lang="en-US" dirty="0" err="1" smtClean="0"/>
              <a:t>միջավայր</a:t>
            </a:r>
            <a:endParaRPr lang="en-US" dirty="0" smtClean="0"/>
          </a:p>
          <a:p>
            <a:r>
              <a:rPr lang="en-US" dirty="0" err="1"/>
              <a:t>Ադմինիստրատիվ</a:t>
            </a:r>
            <a:r>
              <a:rPr lang="en-US" dirty="0"/>
              <a:t> </a:t>
            </a:r>
            <a:r>
              <a:rPr lang="en-US" dirty="0" err="1" smtClean="0"/>
              <a:t>բեռի</a:t>
            </a:r>
            <a:r>
              <a:rPr lang="en-US" dirty="0" smtClean="0"/>
              <a:t> </a:t>
            </a:r>
            <a:r>
              <a:rPr lang="en-US" dirty="0" err="1"/>
              <a:t>վերացում</a:t>
            </a:r>
            <a:endParaRPr lang="en-US" dirty="0"/>
          </a:p>
          <a:p>
            <a:r>
              <a:rPr lang="en-US" dirty="0" err="1" smtClean="0"/>
              <a:t>Տաղանդի</a:t>
            </a:r>
            <a:r>
              <a:rPr lang="en-US" dirty="0" smtClean="0"/>
              <a:t> </a:t>
            </a:r>
            <a:r>
              <a:rPr lang="en-US" dirty="0" err="1"/>
              <a:t>կառավարում</a:t>
            </a:r>
            <a:r>
              <a:rPr lang="en-US" dirty="0"/>
              <a:t>, </a:t>
            </a:r>
            <a:r>
              <a:rPr lang="en-US" dirty="0" err="1" smtClean="0"/>
              <a:t>ընկերությունների</a:t>
            </a:r>
            <a:r>
              <a:rPr lang="en-US" dirty="0" smtClean="0"/>
              <a:t> </a:t>
            </a:r>
            <a:r>
              <a:rPr lang="en-US" dirty="0" err="1"/>
              <a:t>պահանջների</a:t>
            </a:r>
            <a:r>
              <a:rPr lang="en-US" dirty="0"/>
              <a:t> </a:t>
            </a:r>
            <a:r>
              <a:rPr lang="en-US" dirty="0" err="1"/>
              <a:t>ու</a:t>
            </a:r>
            <a:r>
              <a:rPr lang="en-US" dirty="0"/>
              <a:t> </a:t>
            </a:r>
            <a:r>
              <a:rPr lang="en-US" dirty="0" err="1"/>
              <a:t>կրթության</a:t>
            </a:r>
            <a:r>
              <a:rPr lang="en-US" dirty="0"/>
              <a:t> </a:t>
            </a:r>
            <a:r>
              <a:rPr lang="en-US" dirty="0" err="1"/>
              <a:t>կապ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54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641</TotalTime>
  <Words>306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Պետության դերը Փոքր և Միջին Բիզնեսի Զարգացման մեջ Էստոնիայի օրինակով</vt:lpstr>
      <vt:lpstr>Բնկչ:1.6 մլն  Մեկ շնչին բաժին ընկնող ՀՆԱ ՝ 34 493$                  ՀՀ՝ 2 615$   Պետական պարտք՝ ՀՆԱ-ի 12.6%                             ՀՀ՝ ՀՆԱ-ի մոտ 50%-ը  Գործազրկություն՝ 5.4%  Էստոնիայի ՀՆԱ-ն մոտ 65%-ով ավել է ՀՀ ՀՆԱ-ից</vt:lpstr>
      <vt:lpstr>Հետխորհրդային իրավիճակը</vt:lpstr>
      <vt:lpstr>Պետական քաղաքականոթյուն</vt:lpstr>
      <vt:lpstr>Թույլ կողմեր </vt:lpstr>
      <vt:lpstr>Օտարերկրյա Ներդրումների վրա դրական ազդող գործոնները</vt:lpstr>
      <vt:lpstr>PowerPoint Presentation</vt:lpstr>
      <vt:lpstr>Ինչի՞ ենք ուզում հասնել </vt:lpstr>
      <vt:lpstr>Պայքար մարտահրավերների դեմ </vt:lpstr>
      <vt:lpstr>Նորարության և ձեռնարկատիրության քաղաքականության իրականացման համակարգը </vt:lpstr>
      <vt:lpstr>SBA Պրոֆիլը</vt:lpstr>
      <vt:lpstr>Հիմնական թվերը</vt:lpstr>
      <vt:lpstr>ՀՀ ՓՄՁ-ն Թվերով</vt:lpstr>
      <vt:lpstr>ՀՀ ՓՄՁ ԶԱԿ-ի գործունեության ուղղությունները</vt:lpstr>
      <vt:lpstr>Արտասահմանյան աջակցություն</vt:lpstr>
      <vt:lpstr>ՀՀ ՓՄՁ խնդիրներ</vt:lpstr>
      <vt:lpstr>Ներկա իրավիճակը</vt:lpstr>
      <vt:lpstr>PowerPoint Presentation</vt:lpstr>
      <vt:lpstr>Շնորհակալություն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31</cp:revision>
  <dcterms:created xsi:type="dcterms:W3CDTF">2019-03-19T18:32:57Z</dcterms:created>
  <dcterms:modified xsi:type="dcterms:W3CDTF">2019-03-21T08:10:50Z</dcterms:modified>
</cp:coreProperties>
</file>