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9A82E-439C-4E89-9AE1-9328746C0B53}" type="datetimeFigureOut">
              <a:rPr lang="en-US" smtClean="0"/>
              <a:t>27-Mar-19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6D27F-1B8D-42F6-A566-2E08AD075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4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5C2E-678B-4455-9C6E-9296EF949FE1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08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DC0C-62BF-4D82-B479-96967CA7D86C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5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19447-DD02-43D0-ACBA-7EA3F4AAA82B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9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477C9-C008-42EF-8DB9-26C6E7811D19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04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6AE5-1677-46F6-9FE4-7804A6CFB407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4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F7C3-97CD-40E2-962F-748C8D20A65F}" type="datetime1">
              <a:rPr lang="en-US" smtClean="0"/>
              <a:t>27-Mar-19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6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FB305-00DA-4BE7-ACD5-99556E20F13C}" type="datetime1">
              <a:rPr lang="en-US" smtClean="0"/>
              <a:t>27-Mar-19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5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6327-1D61-44DB-80A6-D1B6750CB514}" type="datetime1">
              <a:rPr lang="en-US" smtClean="0"/>
              <a:t>27-Mar-19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4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E4C6-AD04-4F93-A3AF-B4D420FEA4A2}" type="datetime1">
              <a:rPr lang="en-US" smtClean="0"/>
              <a:t>27-Mar-19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7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BC96683-C12E-438C-B0A9-1A48DBF98393}" type="datetime1">
              <a:rPr lang="en-US" smtClean="0"/>
              <a:t>27-Mar-19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20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83E2-22EC-4624-B6D5-EEF753F8B88A}" type="datetime1">
              <a:rPr lang="en-US" smtClean="0"/>
              <a:t>27-Mar-19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8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F81F83B-27DE-4E35-8A07-42C1B1C86FC2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2273A6F-657D-4B8D-8B3C-6C8A760FDEF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43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arsi-eph.93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lobalbank.com.pa/es" TargetMode="External"/><Relationship Id="rId2" Type="http://schemas.openxmlformats.org/officeDocument/2006/relationships/hyperlink" Target="http://siteresources.worldbank.org/INTGILD/Resources/ICRPrinciples_Jan201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ingbusiness.org/dat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376" y="758952"/>
            <a:ext cx="9986303" cy="208975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ՍՆԱՆԿԱՑՄԱՆ ԿԱՆԽԱՐԳԵԼՄԱՆ ՈՒՂԻՆԵՐԸ ՀՀ ԱՌԵՎՏՐԱՅԻՆ ԿԱԶՄԱԿԵՐՊՈՒԹՅՈՒՆՆԵՐՈՒՄ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ԵՊՀ </a:t>
            </a:r>
            <a:r>
              <a:rPr lang="en-US" dirty="0" err="1" smtClean="0">
                <a:solidFill>
                  <a:schemeClr val="tx1"/>
                </a:solidFill>
              </a:rPr>
              <a:t>տնտեսագիտության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եվ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կառավարման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ֆակուլտետի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կառավարման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եվ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գործարարության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ամբիոնի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ասպիրանտ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hy-AM" dirty="0" smtClean="0">
                <a:solidFill>
                  <a:schemeClr val="tx1"/>
                </a:solidFill>
              </a:rPr>
              <a:t>Վարս</a:t>
            </a:r>
            <a:r>
              <a:rPr lang="en-US" dirty="0" err="1" smtClean="0">
                <a:solidFill>
                  <a:schemeClr val="tx1"/>
                </a:solidFill>
              </a:rPr>
              <a:t>ենիկ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սարգսյան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r>
              <a:rPr lang="ru-RU" sz="1400" dirty="0"/>
              <a:t>Էլ</a:t>
            </a:r>
            <a:r>
              <a:rPr lang="en-US" sz="1400" dirty="0"/>
              <a:t>. հ</a:t>
            </a:r>
            <a:r>
              <a:rPr lang="ru-RU" sz="1400" dirty="0"/>
              <a:t>ասցե</a:t>
            </a:r>
            <a:r>
              <a:rPr lang="en-US" sz="1400" dirty="0"/>
              <a:t>   </a:t>
            </a:r>
            <a:r>
              <a:rPr lang="en-US" sz="1400" u="sng" dirty="0">
                <a:hlinkClick r:id="rId2"/>
              </a:rPr>
              <a:t>varsi-eph.93@mail.ru</a:t>
            </a:r>
            <a:endParaRPr lang="en-US" sz="1400" dirty="0"/>
          </a:p>
          <a:p>
            <a:pPr algn="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3C-0A67-455B-A3C3-3368606D0B2E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5189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/>
              <a:t>Օգտագործված</a:t>
            </a:r>
            <a:r>
              <a:rPr lang="en-US" sz="4000" dirty="0" smtClean="0"/>
              <a:t> </a:t>
            </a:r>
            <a:r>
              <a:rPr lang="en-US" sz="4000" dirty="0" err="1" smtClean="0"/>
              <a:t>գրականություն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13338"/>
            <a:ext cx="10058400" cy="4655756"/>
          </a:xfrm>
        </p:spPr>
        <p:txBody>
          <a:bodyPr/>
          <a:lstStyle/>
          <a:p>
            <a:r>
              <a:rPr lang="en-US" dirty="0" smtClean="0"/>
              <a:t>1. </a:t>
            </a:r>
            <a:r>
              <a:rPr lang="en-US" dirty="0"/>
              <a:t>ՀՀ </a:t>
            </a:r>
            <a:r>
              <a:rPr lang="en-US" dirty="0" err="1"/>
              <a:t>անվճարունակության</a:t>
            </a:r>
            <a:r>
              <a:rPr lang="en-US" dirty="0"/>
              <a:t>(</a:t>
            </a:r>
            <a:r>
              <a:rPr lang="en-US" dirty="0" err="1"/>
              <a:t>սնանկության</a:t>
            </a:r>
            <a:r>
              <a:rPr lang="en-US" dirty="0"/>
              <a:t>) </a:t>
            </a:r>
            <a:r>
              <a:rPr lang="en-US" dirty="0" err="1"/>
              <a:t>մասին</a:t>
            </a:r>
            <a:r>
              <a:rPr lang="en-US" dirty="0"/>
              <a:t> </a:t>
            </a:r>
            <a:r>
              <a:rPr lang="en-US" dirty="0" err="1" smtClean="0"/>
              <a:t>օրենք</a:t>
            </a:r>
            <a:r>
              <a:rPr lang="en-US" dirty="0" smtClean="0"/>
              <a:t>, arlis.am.</a:t>
            </a:r>
          </a:p>
          <a:p>
            <a:r>
              <a:rPr lang="en-US" dirty="0" smtClean="0"/>
              <a:t>2. </a:t>
            </a:r>
            <a:r>
              <a:rPr lang="ru-RU" dirty="0">
                <a:hlinkClick r:id="rId2"/>
              </a:rPr>
              <a:t>http://siteresources.worldbank.org/INTGILD/Resources/ICRPrinciples_Jan2011.pdf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2011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>
                <a:hlinkClick r:id="rId3"/>
              </a:rPr>
              <a:t>https</a:t>
            </a:r>
            <a:r>
              <a:rPr lang="ru-RU" dirty="0">
                <a:hlinkClick r:id="rId3"/>
              </a:rPr>
              <a:t>://</a:t>
            </a:r>
            <a:r>
              <a:rPr lang="en-US" dirty="0">
                <a:hlinkClick r:id="rId3"/>
              </a:rPr>
              <a:t>www</a:t>
            </a:r>
            <a:r>
              <a:rPr lang="ru-RU" dirty="0">
                <a:hlinkClick r:id="rId3"/>
              </a:rPr>
              <a:t>.</a:t>
            </a:r>
            <a:r>
              <a:rPr lang="en-US" dirty="0" err="1">
                <a:hlinkClick r:id="rId3"/>
              </a:rPr>
              <a:t>globalbank</a:t>
            </a:r>
            <a:r>
              <a:rPr lang="ru-RU" dirty="0">
                <a:hlinkClick r:id="rId3"/>
              </a:rPr>
              <a:t>.</a:t>
            </a:r>
            <a:r>
              <a:rPr lang="en-US" dirty="0">
                <a:hlinkClick r:id="rId3"/>
              </a:rPr>
              <a:t>com</a:t>
            </a:r>
            <a:r>
              <a:rPr lang="ru-RU" dirty="0">
                <a:hlinkClick r:id="rId3"/>
              </a:rPr>
              <a:t>.</a:t>
            </a:r>
            <a:r>
              <a:rPr lang="en-US" dirty="0">
                <a:hlinkClick r:id="rId3"/>
              </a:rPr>
              <a:t>pa</a:t>
            </a:r>
            <a:r>
              <a:rPr lang="ru-RU" dirty="0">
                <a:hlinkClick r:id="rId3"/>
              </a:rPr>
              <a:t>/</a:t>
            </a:r>
            <a:r>
              <a:rPr lang="en-US" dirty="0" err="1">
                <a:hlinkClick r:id="rId3"/>
              </a:rPr>
              <a:t>es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>
                <a:hlinkClick r:id="rId4"/>
              </a:rPr>
              <a:t>http</a:t>
            </a:r>
            <a:r>
              <a:rPr lang="ru-RU" dirty="0">
                <a:hlinkClick r:id="rId4"/>
              </a:rPr>
              <a:t>://</a:t>
            </a:r>
            <a:r>
              <a:rPr lang="en-US" dirty="0">
                <a:hlinkClick r:id="rId4"/>
              </a:rPr>
              <a:t>www</a:t>
            </a:r>
            <a:r>
              <a:rPr lang="ru-RU" dirty="0">
                <a:hlinkClick r:id="rId4"/>
              </a:rPr>
              <a:t>.</a:t>
            </a:r>
            <a:r>
              <a:rPr lang="en-US" dirty="0" err="1">
                <a:hlinkClick r:id="rId4"/>
              </a:rPr>
              <a:t>doingbusiness</a:t>
            </a:r>
            <a:r>
              <a:rPr lang="ru-RU" dirty="0">
                <a:hlinkClick r:id="rId4"/>
              </a:rPr>
              <a:t>.</a:t>
            </a:r>
            <a:r>
              <a:rPr lang="en-US" dirty="0">
                <a:hlinkClick r:id="rId4"/>
              </a:rPr>
              <a:t>org</a:t>
            </a:r>
            <a:r>
              <a:rPr lang="ru-RU" dirty="0">
                <a:hlinkClick r:id="rId4"/>
              </a:rPr>
              <a:t>/</a:t>
            </a:r>
            <a:r>
              <a:rPr lang="en-US" dirty="0">
                <a:hlinkClick r:id="rId4"/>
              </a:rPr>
              <a:t>data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dirty="0" smtClean="0"/>
              <a:t>5. </a:t>
            </a:r>
            <a:r>
              <a:rPr lang="en-US" dirty="0"/>
              <a:t>ՀՀ </a:t>
            </a:r>
            <a:r>
              <a:rPr lang="en-US" dirty="0" err="1"/>
              <a:t>վիճակագրական</a:t>
            </a:r>
            <a:r>
              <a:rPr lang="en-US" dirty="0"/>
              <a:t> </a:t>
            </a:r>
            <a:r>
              <a:rPr lang="en-US" dirty="0" err="1" smtClean="0"/>
              <a:t>տարեգիրք</a:t>
            </a:r>
            <a:r>
              <a:rPr lang="en-US" dirty="0" smtClean="0"/>
              <a:t>, 2017: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477C9-C008-42EF-8DB9-26C6E7811D19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64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7097" y="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/>
              <a:t>Անվճարունակության</a:t>
            </a:r>
            <a:r>
              <a:rPr lang="en-US" sz="4000" b="1" dirty="0"/>
              <a:t> </a:t>
            </a:r>
            <a:r>
              <a:rPr lang="en-US" sz="4000" b="1" dirty="0" err="1"/>
              <a:t>կարգավորման</a:t>
            </a:r>
            <a:r>
              <a:rPr lang="en-US" sz="4000" b="1" dirty="0"/>
              <a:t> </a:t>
            </a:r>
            <a:r>
              <a:rPr lang="en-US" sz="4000" b="1" dirty="0" err="1"/>
              <a:t>ցուցանիշները</a:t>
            </a:r>
            <a:r>
              <a:rPr lang="en-US" sz="4000" b="1" dirty="0"/>
              <a:t> </a:t>
            </a:r>
            <a:r>
              <a:rPr lang="en-US" sz="4000" b="1" dirty="0" err="1"/>
              <a:t>տարածաշրջանի</a:t>
            </a:r>
            <a:r>
              <a:rPr lang="en-US" sz="4000" b="1" dirty="0"/>
              <a:t> </a:t>
            </a:r>
            <a:r>
              <a:rPr lang="en-US" sz="4000" b="1" dirty="0" err="1"/>
              <a:t>երկրներում</a:t>
            </a:r>
            <a:endParaRPr lang="en-US" sz="4000" dirty="0"/>
          </a:p>
        </p:txBody>
      </p:sp>
      <p:pic>
        <p:nvPicPr>
          <p:cNvPr id="1026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702" y="2016442"/>
            <a:ext cx="6453051" cy="35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96E02-BBB0-44C8-9E1C-2CC921B5C580}" type="datetime1">
              <a:rPr lang="en-US" smtClean="0"/>
              <a:t>27-Mar-19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25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/>
              <a:t>Սնանկացման կարգավորման մակար</a:t>
            </a:r>
            <a:r>
              <a:rPr lang="af-ZA" sz="4000" dirty="0"/>
              <a:t>դ</a:t>
            </a:r>
            <a:r>
              <a:rPr lang="ru-RU" sz="4000" dirty="0"/>
              <a:t>ակներ</a:t>
            </a:r>
            <a:r>
              <a:rPr lang="en-US" sz="4000" dirty="0"/>
              <a:t>ը </a:t>
            </a:r>
            <a:r>
              <a:rPr lang="ru-RU" sz="4000" dirty="0"/>
              <a:t>տարածաշրջանի երկրներում</a:t>
            </a:r>
            <a:endParaRPr lang="en-US" sz="4000" dirty="0"/>
          </a:p>
        </p:txBody>
      </p:sp>
      <p:pic>
        <p:nvPicPr>
          <p:cNvPr id="2050" name="Chart 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783" y="2173196"/>
            <a:ext cx="5956663" cy="3678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0548-B002-44A2-9640-717784FF03B8}" type="datetime1">
              <a:rPr lang="en-US" smtClean="0"/>
              <a:t>27-Mar-19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1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2412" y="-562482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/>
              <a:t>Ս</a:t>
            </a:r>
            <a:r>
              <a:rPr lang="en-US" sz="4000" dirty="0" err="1" smtClean="0"/>
              <a:t>նանկացման</a:t>
            </a:r>
            <a:r>
              <a:rPr lang="en-US" sz="4000" dirty="0" smtClean="0"/>
              <a:t> </a:t>
            </a:r>
            <a:r>
              <a:rPr lang="en-US" sz="4000" dirty="0" err="1"/>
              <a:t>կանխարգելման</a:t>
            </a:r>
            <a:r>
              <a:rPr lang="en-US" sz="4000" dirty="0"/>
              <a:t> </a:t>
            </a:r>
            <a:r>
              <a:rPr lang="en-US" sz="4000" dirty="0" err="1" smtClean="0"/>
              <a:t>մեթոդները</a:t>
            </a:r>
            <a:r>
              <a:rPr lang="ru-RU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045029"/>
            <a:ext cx="10293532" cy="5016137"/>
          </a:xfrm>
        </p:spPr>
        <p:txBody>
          <a:bodyPr/>
          <a:lstStyle/>
          <a:p>
            <a:r>
              <a:rPr lang="ru-RU" b="1" dirty="0"/>
              <a:t>Էքստրապոլյացիան, </a:t>
            </a:r>
            <a:r>
              <a:rPr lang="ru-RU" dirty="0"/>
              <a:t>որը  հնարավորություն է տալիս կատարել կազմակերպության ֆինանսական իրավիճակի մասին կանխատեսումներ առավել կարճ ժամակահատվածի </a:t>
            </a:r>
            <a:r>
              <a:rPr lang="ru-RU" dirty="0" smtClean="0"/>
              <a:t>համար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ru-RU" b="1" dirty="0"/>
              <a:t>Փորձագիտական գնահատումը, </a:t>
            </a:r>
            <a:r>
              <a:rPr lang="ru-RU" dirty="0"/>
              <a:t>որը կիրառվում է այն դեպքում, երբ կազմակերպության տնտեսական իրավիճակը ավելի սուր է արտահայտված, իսկ երկրում տնտեսական փոփոխությունները՝ </a:t>
            </a:r>
            <a:r>
              <a:rPr lang="ru-RU" dirty="0" smtClean="0"/>
              <a:t>վտանգավոր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ru-RU" b="1" dirty="0"/>
              <a:t>Մոդելավորումը, </a:t>
            </a:r>
            <a:r>
              <a:rPr lang="ru-RU" dirty="0"/>
              <a:t>որը  սնանկացման կանխարգելման առավել տարածված մեթոդներից է: Այն առաջարկում է սնանկացման կանխարգելման լուծման ուղիների որոնմամբ մոդելավորման գործիքակազմի և վերլուծության կիրառությունների </a:t>
            </a:r>
            <a:r>
              <a:rPr lang="ru-RU" dirty="0" smtClean="0"/>
              <a:t>միջոցով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6334-BD05-44D2-8814-A986532DFFCA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22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872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chemeClr val="tx1"/>
                </a:solidFill>
              </a:rPr>
              <a:t>Համաշխարհային պարտքի ընդհանուր պատկերը</a:t>
            </a:r>
            <a:r>
              <a:rPr lang="en-US" sz="2700" dirty="0">
                <a:solidFill>
                  <a:schemeClr val="tx1"/>
                </a:solidFill>
              </a:rPr>
              <a:t> 2002-2017</a:t>
            </a:r>
            <a:r>
              <a:rPr lang="ru-RU" sz="2700" dirty="0">
                <a:solidFill>
                  <a:schemeClr val="tx1"/>
                </a:solidFill>
              </a:rPr>
              <a:t>թթ</a:t>
            </a:r>
            <a:r>
              <a:rPr lang="en-US" sz="2700" dirty="0">
                <a:solidFill>
                  <a:schemeClr val="tx1"/>
                </a:solidFill>
              </a:rPr>
              <a:t>. (</a:t>
            </a:r>
            <a:r>
              <a:rPr lang="ru-RU" sz="2700" dirty="0">
                <a:solidFill>
                  <a:schemeClr val="tx1"/>
                </a:solidFill>
              </a:rPr>
              <a:t>տրիլիոն ԱՄՆ դոլար</a:t>
            </a:r>
            <a:r>
              <a:rPr lang="en-US" sz="2700" dirty="0">
                <a:solidFill>
                  <a:schemeClr val="tx1"/>
                </a:solidFill>
              </a:rPr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477C9-C008-42EF-8DB9-26C6E7811D19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5</a:t>
            </a:fld>
            <a:endParaRPr lang="en-US"/>
          </a:p>
        </p:txBody>
      </p:sp>
      <p:pic>
        <p:nvPicPr>
          <p:cNvPr id="6" name="Content Placeholder 5" descr="C:\Users\User\Downloads\image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64" y="1275294"/>
            <a:ext cx="4383943" cy="269148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5457092" y="1796229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 err="1" smtClean="0">
                <a:latin typeface="Sylfaen" panose="010A0502050306030303" pitchFamily="18" charset="0"/>
              </a:rPr>
              <a:t>Համաշխարհային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պարտքը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ru-RU" dirty="0" smtClean="0">
                <a:latin typeface="Sylfaen" panose="010A0502050306030303" pitchFamily="18" charset="0"/>
              </a:rPr>
              <a:t>2017թ</a:t>
            </a:r>
            <a:r>
              <a:rPr lang="ru-RU" dirty="0">
                <a:latin typeface="Sylfaen" panose="010A0502050306030303" pitchFamily="18" charset="0"/>
              </a:rPr>
              <a:t>. կազմել  է ամբողջ ՀՆԱ-ի 327%-ը՝ 217 տրիլիոն դոլար՝ գերազանցելով նախորդ տարիների ցուցանիշներին 600 միլիարդ դոլարով: </a:t>
            </a:r>
            <a:r>
              <a:rPr lang="ru-RU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Ըստ </a:t>
            </a:r>
            <a:r>
              <a:rPr lang="ru-RU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Ֆինանսների միջազգային ինստիտուտի (</a:t>
            </a:r>
            <a:r>
              <a:rPr lang="en-US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IIF</a:t>
            </a:r>
            <a:r>
              <a:rPr lang="ru-RU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տվյալների` 2002թ. արտաքին պարտքը կազմել է ՀՆԱ-ի 246%-ը, 2007թ-ին՝ 276%-ը, 2012թ.՝ 305%, իսկ 2017թ.՝ 327%-</a:t>
            </a:r>
            <a:r>
              <a:rPr lang="ru-RU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ը</a:t>
            </a:r>
            <a:r>
              <a:rPr lang="en-US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45224" y="4189183"/>
            <a:ext cx="8379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ՀՀ պետական պարտքը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2017թ.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կազմել է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տրիլիոն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17,8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մլրդ դրամ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որից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մլրդ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456,5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մլն դոլար կազմում է ՀՀ կառավարության արտաքին պարտքը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մլրդ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240,1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մլն դոլար՝ ներքին պարտքը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իսկ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611,3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մլն կազմում է ՀՀ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Կենտրոնական բանկի պարտքը</a:t>
            </a:r>
            <a:r>
              <a:rPr lang="en-US" b="1" i="1" dirty="0">
                <a:solidFill>
                  <a:srgbClr val="FF0000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9550" y="5624566"/>
            <a:ext cx="118359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Համաձայն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2015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թ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հուլիսի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14-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ին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ընդունված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Պետական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պարտքի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մասին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ՀՀ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օրենքում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փոփոխություններ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կատարելու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մասին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հոդված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1-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ի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ՀՀ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Կենտրոնական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բանկի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պարտքն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այլևս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չի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ներառվում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ՀՀ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արտաքին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պետական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պարտքի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կազմում</a:t>
            </a:r>
            <a:r>
              <a:rPr lang="en-US" sz="1100" dirty="0">
                <a:latin typeface="Arial LatArm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http://www.arlis.am.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16417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771" y="0"/>
            <a:ext cx="10058400" cy="964079"/>
          </a:xfrm>
        </p:spPr>
        <p:txBody>
          <a:bodyPr>
            <a:noAutofit/>
          </a:bodyPr>
          <a:lstStyle/>
          <a:p>
            <a:pPr algn="ctr"/>
            <a:r>
              <a:rPr lang="en-US" sz="3000" dirty="0"/>
              <a:t>ՀՀ </a:t>
            </a:r>
            <a:r>
              <a:rPr lang="en-US" sz="3000" dirty="0" err="1"/>
              <a:t>կազմակերպությունների</a:t>
            </a:r>
            <a:r>
              <a:rPr lang="en-US" sz="3000" dirty="0"/>
              <a:t> </a:t>
            </a:r>
            <a:r>
              <a:rPr lang="en-US" sz="3000" dirty="0" err="1"/>
              <a:t>պարտավորությունները</a:t>
            </a:r>
            <a:r>
              <a:rPr lang="en-US" sz="3000" dirty="0"/>
              <a:t> և </a:t>
            </a:r>
            <a:r>
              <a:rPr lang="en-US" sz="3000" dirty="0" err="1"/>
              <a:t>ժամկետանց</a:t>
            </a:r>
            <a:r>
              <a:rPr lang="en-US" sz="3000" dirty="0"/>
              <a:t> </a:t>
            </a:r>
            <a:r>
              <a:rPr lang="en-US" sz="2800" dirty="0" err="1" smtClean="0"/>
              <a:t>պարտքերը</a:t>
            </a:r>
            <a:r>
              <a:rPr lang="en-US" sz="2800" dirty="0" smtClean="0"/>
              <a:t> </a:t>
            </a:r>
            <a:r>
              <a:rPr lang="en-US" sz="2800" dirty="0" smtClean="0"/>
              <a:t>2016թ</a:t>
            </a:r>
            <a:r>
              <a:rPr lang="en-US" sz="2800" dirty="0"/>
              <a:t>. </a:t>
            </a:r>
            <a:r>
              <a:rPr lang="en-US" sz="2800" dirty="0" err="1"/>
              <a:t>վերջի</a:t>
            </a:r>
            <a:r>
              <a:rPr lang="en-US" sz="2800" dirty="0"/>
              <a:t> </a:t>
            </a:r>
            <a:r>
              <a:rPr lang="en-US" sz="2800" dirty="0" err="1"/>
              <a:t>դրությամբ</a:t>
            </a:r>
            <a:r>
              <a:rPr lang="en-US" sz="2800" dirty="0"/>
              <a:t> (</a:t>
            </a:r>
            <a:r>
              <a:rPr lang="en-US" sz="2800" dirty="0" err="1"/>
              <a:t>մլն</a:t>
            </a:r>
            <a:r>
              <a:rPr lang="en-US" sz="2800" dirty="0"/>
              <a:t>  ՀՀ </a:t>
            </a:r>
            <a:r>
              <a:rPr lang="en-US" sz="2800" dirty="0" err="1"/>
              <a:t>դրամ</a:t>
            </a:r>
            <a:r>
              <a:rPr lang="en-US" sz="2800" dirty="0"/>
              <a:t>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658681"/>
              </p:ext>
            </p:extLst>
          </p:nvPr>
        </p:nvGraphicFramePr>
        <p:xfrm>
          <a:off x="1890346" y="1512278"/>
          <a:ext cx="8271804" cy="3449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4051">
                  <a:extLst>
                    <a:ext uri="{9D8B030D-6E8A-4147-A177-3AD203B41FA5}">
                      <a16:colId xmlns:a16="http://schemas.microsoft.com/office/drawing/2014/main" val="2158980885"/>
                    </a:ext>
                  </a:extLst>
                </a:gridCol>
                <a:gridCol w="2587753">
                  <a:extLst>
                    <a:ext uri="{9D8B030D-6E8A-4147-A177-3AD203B41FA5}">
                      <a16:colId xmlns:a16="http://schemas.microsoft.com/office/drawing/2014/main" val="2303302166"/>
                    </a:ext>
                  </a:extLst>
                </a:gridCol>
              </a:tblGrid>
              <a:tr h="4072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Ընդամենը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3 095 807.1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8190214"/>
                  </a:ext>
                </a:extLst>
              </a:tr>
              <a:tr h="5071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Ստացած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վարկերի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եվ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փոխառությունների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դիմաց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պարտքեր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2 294 460.5         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148215"/>
                  </a:ext>
                </a:extLst>
              </a:tr>
              <a:tr h="4072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Կրեդիտորական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պարտքեր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801 346.5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3533150"/>
                  </a:ext>
                </a:extLst>
              </a:tr>
              <a:tr h="4480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Դեբիտորական պարտքեր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872 844.6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9868085"/>
                  </a:ext>
                </a:extLst>
              </a:tr>
              <a:tr h="8399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Կրեդիտորական պարտքեր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</a:rPr>
                        <a:t>ի գերազանցումը դեբիտորականից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-71 498.1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135669"/>
                  </a:ext>
                </a:extLst>
              </a:tr>
              <a:tr h="8399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Ժամկետանց կրեդիտորական պարտքերի գերազանցումը ժամկետանց դեբիտորականից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-18 311.1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855416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799805" y="5294590"/>
            <a:ext cx="70626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y-AM" dirty="0">
                <a:latin typeface="Sylfaen" panose="010A050205030603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ՀՀ կազմակերպությունների պարտավորություններն ու ժամկետանց պարտքերը 2018 թ. հունվարի 1-ի դրությամբ կազմել են 3 տրիլիոն 818 մլրդ ՀՀ դրամ: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A49-6EA3-45A6-9FEC-32188200844B}" type="datetime1">
              <a:rPr lang="en-US" smtClean="0"/>
              <a:t>27-Mar-19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2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3325" y="352697"/>
            <a:ext cx="11260183" cy="5516397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ru-RU" sz="2400" dirty="0" smtClean="0"/>
              <a:t>2016</a:t>
            </a:r>
            <a:r>
              <a:rPr lang="en-US" sz="2400" dirty="0" smtClean="0"/>
              <a:t>թ. </a:t>
            </a:r>
            <a:endParaRPr lang="en-US" sz="2400" dirty="0"/>
          </a:p>
          <a:p>
            <a:r>
              <a:rPr lang="en-US" sz="2400" dirty="0" err="1"/>
              <a:t>սնանկության</a:t>
            </a:r>
            <a:r>
              <a:rPr lang="en-US" sz="2400" dirty="0"/>
              <a:t> </a:t>
            </a:r>
            <a:r>
              <a:rPr lang="en-US" sz="2400" dirty="0" err="1"/>
              <a:t>գործով</a:t>
            </a:r>
            <a:r>
              <a:rPr lang="en-US" sz="2400" dirty="0"/>
              <a:t> </a:t>
            </a:r>
            <a:r>
              <a:rPr lang="en-US" sz="2400" dirty="0" err="1"/>
              <a:t>դատարան</a:t>
            </a:r>
            <a:r>
              <a:rPr lang="en-US" sz="2400" dirty="0"/>
              <a:t> </a:t>
            </a:r>
            <a:r>
              <a:rPr lang="en-US" sz="2400" dirty="0" err="1"/>
              <a:t>ներկայացրած</a:t>
            </a:r>
            <a:r>
              <a:rPr lang="en-US" sz="2400" dirty="0"/>
              <a:t> </a:t>
            </a:r>
            <a:r>
              <a:rPr lang="en-US" sz="2400" dirty="0" err="1"/>
              <a:t>դիմումների</a:t>
            </a:r>
            <a:r>
              <a:rPr lang="en-US" sz="2400" dirty="0"/>
              <a:t> </a:t>
            </a:r>
            <a:r>
              <a:rPr lang="en-US" sz="2400" dirty="0" err="1"/>
              <a:t>քանակը</a:t>
            </a:r>
            <a:r>
              <a:rPr lang="en-US" sz="2400" dirty="0"/>
              <a:t> </a:t>
            </a:r>
            <a:r>
              <a:rPr lang="en-US" sz="2400" dirty="0" err="1"/>
              <a:t>եղել</a:t>
            </a:r>
            <a:r>
              <a:rPr lang="en-US" sz="2400" dirty="0"/>
              <a:t> </a:t>
            </a:r>
            <a:r>
              <a:rPr lang="en-US" sz="2400" b="1" dirty="0"/>
              <a:t>է</a:t>
            </a:r>
            <a:r>
              <a:rPr lang="ru-RU" sz="2400" b="1" dirty="0"/>
              <a:t> 2426</a:t>
            </a:r>
            <a:r>
              <a:rPr lang="ru-RU" sz="2400" dirty="0"/>
              <a:t>, </a:t>
            </a:r>
            <a:r>
              <a:rPr lang="en-US" sz="2400" dirty="0" err="1"/>
              <a:t>իսկ</a:t>
            </a:r>
            <a:r>
              <a:rPr lang="en-US" sz="2400" dirty="0"/>
              <a:t> </a:t>
            </a:r>
            <a:r>
              <a:rPr lang="en-US" sz="2400" dirty="0" err="1"/>
              <a:t>ներկայացված</a:t>
            </a:r>
            <a:r>
              <a:rPr lang="en-US" sz="2400" dirty="0"/>
              <a:t> </a:t>
            </a:r>
            <a:r>
              <a:rPr lang="en-US" sz="2400" dirty="0" err="1"/>
              <a:t>դիմումներով</a:t>
            </a:r>
            <a:r>
              <a:rPr lang="en-US" sz="2400" dirty="0"/>
              <a:t> </a:t>
            </a:r>
            <a:r>
              <a:rPr lang="en-US" sz="2400" dirty="0" err="1"/>
              <a:t>պարտավորությունների</a:t>
            </a:r>
            <a:r>
              <a:rPr lang="en-US" sz="2400" dirty="0"/>
              <a:t> </a:t>
            </a:r>
            <a:r>
              <a:rPr lang="en-US" sz="2400" dirty="0" err="1"/>
              <a:t>չափը</a:t>
            </a:r>
            <a:r>
              <a:rPr lang="en-US" sz="2400" b="1" dirty="0"/>
              <a:t>՝</a:t>
            </a:r>
            <a:r>
              <a:rPr lang="ru-RU" sz="2400" b="1" dirty="0"/>
              <a:t> 26</a:t>
            </a:r>
            <a:r>
              <a:rPr lang="en-US" sz="2400" b="1" dirty="0"/>
              <a:t> </a:t>
            </a:r>
            <a:r>
              <a:rPr lang="ru-RU" sz="2400" b="1" dirty="0"/>
              <a:t>651</a:t>
            </a:r>
            <a:r>
              <a:rPr lang="en-US" sz="2400" b="1" dirty="0"/>
              <a:t> </a:t>
            </a:r>
            <a:r>
              <a:rPr lang="ru-RU" sz="2400" b="1" dirty="0"/>
              <a:t>365</a:t>
            </a:r>
            <a:r>
              <a:rPr lang="en-US" sz="2400" b="1" dirty="0"/>
              <a:t> </a:t>
            </a:r>
            <a:r>
              <a:rPr lang="ru-RU" sz="2400" b="1" dirty="0" smtClean="0"/>
              <a:t>800 </a:t>
            </a:r>
            <a:r>
              <a:rPr lang="en-US" sz="2400" dirty="0"/>
              <a:t>ՀՀ </a:t>
            </a:r>
            <a:r>
              <a:rPr lang="en-US" sz="2400" dirty="0" err="1" smtClean="0"/>
              <a:t>դրամ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r>
              <a:rPr lang="ru-RU" sz="2400" dirty="0" smtClean="0"/>
              <a:t>2017</a:t>
            </a:r>
            <a:r>
              <a:rPr lang="en-US" sz="2400" dirty="0"/>
              <a:t>թ</a:t>
            </a:r>
            <a:r>
              <a:rPr lang="ru-RU" sz="2400" dirty="0"/>
              <a:t>. </a:t>
            </a:r>
            <a:endParaRPr lang="en-US" sz="2400" dirty="0" smtClean="0"/>
          </a:p>
          <a:p>
            <a:r>
              <a:rPr lang="en-US" sz="2400" dirty="0" err="1"/>
              <a:t>դիմումների</a:t>
            </a:r>
            <a:r>
              <a:rPr lang="en-US" sz="2400" dirty="0"/>
              <a:t> </a:t>
            </a:r>
            <a:r>
              <a:rPr lang="en-US" sz="2400" dirty="0" err="1"/>
              <a:t>քանակը</a:t>
            </a:r>
            <a:r>
              <a:rPr lang="en-US" sz="2400" dirty="0"/>
              <a:t> </a:t>
            </a:r>
            <a:r>
              <a:rPr lang="en-US" sz="2400" dirty="0" err="1"/>
              <a:t>եղել</a:t>
            </a:r>
            <a:r>
              <a:rPr lang="en-US" sz="2400" dirty="0"/>
              <a:t> է</a:t>
            </a:r>
            <a:r>
              <a:rPr lang="ru-RU" sz="2400" dirty="0"/>
              <a:t> </a:t>
            </a:r>
            <a:r>
              <a:rPr lang="ru-RU" sz="2400" b="1" dirty="0"/>
              <a:t>665</a:t>
            </a:r>
            <a:r>
              <a:rPr lang="ru-RU" sz="2400" dirty="0"/>
              <a:t>, </a:t>
            </a:r>
            <a:r>
              <a:rPr lang="en-US" sz="2400" dirty="0" err="1"/>
              <a:t>իսկ</a:t>
            </a:r>
            <a:r>
              <a:rPr lang="en-US" sz="2400" dirty="0"/>
              <a:t> </a:t>
            </a:r>
            <a:r>
              <a:rPr lang="en-US" sz="2400" dirty="0" err="1"/>
              <a:t>պարտավորությունների</a:t>
            </a:r>
            <a:r>
              <a:rPr lang="en-US" sz="2400" dirty="0"/>
              <a:t> </a:t>
            </a:r>
            <a:r>
              <a:rPr lang="en-US" sz="2400" dirty="0" err="1"/>
              <a:t>չափը</a:t>
            </a:r>
            <a:r>
              <a:rPr lang="en-US" sz="2400" dirty="0"/>
              <a:t>՝</a:t>
            </a:r>
            <a:r>
              <a:rPr lang="ru-RU" sz="2400" dirty="0"/>
              <a:t> </a:t>
            </a:r>
            <a:r>
              <a:rPr lang="ru-RU" sz="2400" b="1" dirty="0"/>
              <a:t>10</a:t>
            </a:r>
            <a:r>
              <a:rPr lang="en-US" sz="2400" b="1" dirty="0"/>
              <a:t> </a:t>
            </a:r>
            <a:r>
              <a:rPr lang="ru-RU" sz="2400" b="1" dirty="0"/>
              <a:t>059</a:t>
            </a:r>
            <a:r>
              <a:rPr lang="en-US" sz="2400" b="1" dirty="0"/>
              <a:t> </a:t>
            </a:r>
            <a:r>
              <a:rPr lang="ru-RU" sz="2400" b="1" dirty="0"/>
              <a:t>185</a:t>
            </a:r>
            <a:r>
              <a:rPr lang="en-US" sz="2400" b="1" dirty="0"/>
              <a:t> </a:t>
            </a:r>
            <a:r>
              <a:rPr lang="ru-RU" sz="2400" b="1" dirty="0"/>
              <a:t>500 </a:t>
            </a:r>
            <a:r>
              <a:rPr lang="en-US" sz="2400" dirty="0"/>
              <a:t>ՀՀ </a:t>
            </a:r>
            <a:r>
              <a:rPr lang="en-US" sz="2400" dirty="0" err="1" smtClean="0"/>
              <a:t>դրամ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D643C-02FC-43DF-98D3-683815DEFD5D}" type="datetime1">
              <a:rPr lang="en-US" smtClean="0"/>
              <a:t>27-Mar-19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8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589" y="-131409"/>
            <a:ext cx="10058400" cy="1202563"/>
          </a:xfrm>
        </p:spPr>
        <p:txBody>
          <a:bodyPr>
            <a:normAutofit/>
          </a:bodyPr>
          <a:lstStyle/>
          <a:p>
            <a:pPr algn="ctr"/>
            <a:r>
              <a:rPr lang="hy-AM" sz="3200" dirty="0"/>
              <a:t>ՀՀ սնանկ ճանաչված կազմակերպությունների թիվը 2010-2017 </a:t>
            </a:r>
            <a:r>
              <a:rPr lang="hy-AM" sz="3200" dirty="0" smtClean="0"/>
              <a:t>թթ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4" name="Content Placeholder 3" descr="D:\Դաս\hodvac 5\2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566" y="1672046"/>
            <a:ext cx="7158446" cy="423236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B2AA-D6BA-4A2F-AF5B-74F24AA22144}" type="datetime1">
              <a:rPr lang="en-US" smtClean="0"/>
              <a:t>27-Mar-19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8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-118346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/>
            </a:r>
            <a:br>
              <a:rPr lang="en-US" sz="2400" dirty="0"/>
            </a:br>
            <a:r>
              <a:rPr lang="hy-AM" sz="2400" b="1" dirty="0"/>
              <a:t>ԵԱՏՄ երկրների առևտրային կազմակերպությունների ֆինանսական կայունության և սնանկացման հավանականության գնահատումը ֆինանսական վիճակի ինտեգրալային գնահատման մեթոդով </a:t>
            </a:r>
            <a:endParaRPr lang="en-US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246" y="1501359"/>
            <a:ext cx="8508189" cy="466431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EFA39-4AA9-4D45-8F3A-93EDC91F39CA}" type="datetime1">
              <a:rPr lang="en-US" smtClean="0"/>
              <a:t>27-Mar-19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3A6F-657D-4B8D-8B3C-6C8A760FDE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891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196</TotalTime>
  <Words>433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LatArm</vt:lpstr>
      <vt:lpstr>Calibri</vt:lpstr>
      <vt:lpstr>Calibri Light</vt:lpstr>
      <vt:lpstr>Sylfaen</vt:lpstr>
      <vt:lpstr>Times New Roman</vt:lpstr>
      <vt:lpstr>Retrospect</vt:lpstr>
      <vt:lpstr>ՍՆԱՆԿԱՑՄԱՆ ԿԱՆԽԱՐԳԵԼՄԱՆ ՈՒՂԻՆԵՐԸ ՀՀ ԱՌԵՎՏՐԱՅԻՆ ԿԱԶՄԱԿԵՐՊՈՒԹՅՈՒՆՆԵՐՈՒՄ</vt:lpstr>
      <vt:lpstr>Անվճարունակության կարգավորման ցուցանիշները տարածաշրջանի երկրներում</vt:lpstr>
      <vt:lpstr>Սնանկացման կարգավորման մակարդակները տարածաշրջանի երկրներում</vt:lpstr>
      <vt:lpstr>Սնանկացման կանխարգելման մեթոդները </vt:lpstr>
      <vt:lpstr>Համաշխարհային պարտքի ընդհանուր պատկերը 2002-2017թթ. (տրիլիոն ԱՄՆ դոլար) </vt:lpstr>
      <vt:lpstr>ՀՀ կազմակերպությունների պարտավորությունները և ժամկետանց պարտքերը 2016թ. վերջի դրությամբ (մլն  ՀՀ դրամ)</vt:lpstr>
      <vt:lpstr>PowerPoint Presentation</vt:lpstr>
      <vt:lpstr>ՀՀ սնանկ ճանաչված կազմակերպությունների թիվը 2010-2017 թթ.</vt:lpstr>
      <vt:lpstr> ԵԱՏՄ երկրների առևտրային կազմակերպությունների ֆինանսական կայունության և սնանկացման հավանականության գնահատումը ֆինանսական վիճակի ինտեգրալային գնահատման մեթոդով </vt:lpstr>
      <vt:lpstr>Օգտագործված գրականություն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Varsi</dc:creator>
  <cp:lastModifiedBy>Varsi</cp:lastModifiedBy>
  <cp:revision>22</cp:revision>
  <dcterms:created xsi:type="dcterms:W3CDTF">2019-03-18T08:17:24Z</dcterms:created>
  <dcterms:modified xsi:type="dcterms:W3CDTF">2019-03-27T07:44:30Z</dcterms:modified>
</cp:coreProperties>
</file>