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5" r:id="rId10"/>
    <p:sldId id="264" r:id="rId11"/>
    <p:sldId id="266" r:id="rId12"/>
    <p:sldId id="267" r:id="rId13"/>
    <p:sldId id="268" r:id="rId14"/>
    <p:sldId id="269" r:id="rId15"/>
    <p:sldId id="270" r:id="rId16"/>
    <p:sldId id="271" r:id="rId17"/>
    <p:sldId id="273" r:id="rId18"/>
    <p:sldId id="272" r:id="rId19"/>
    <p:sldId id="274" r:id="rId20"/>
    <p:sldId id="275"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21"/>
    <p:restoredTop sz="94674"/>
  </p:normalViewPr>
  <p:slideViewPr>
    <p:cSldViewPr snapToGrid="0" snapToObjects="1">
      <p:cViewPr varScale="1">
        <p:scale>
          <a:sx n="131" d="100"/>
          <a:sy n="131" d="100"/>
        </p:scale>
        <p:origin x="552" y="184"/>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_rels/data1.xml.rels><?xml version="1.0" encoding="UTF-8" standalone="yes"?>
<Relationships xmlns="http://schemas.openxmlformats.org/package/2006/relationships"><Relationship Id="rId1" Type="http://schemas.openxmlformats.org/officeDocument/2006/relationships/hyperlink" Target="https://teacode.com/online/vak/p08-00-05.html" TargetMode="External"/></Relationships>
</file>

<file path=ppt/diagrams/_rels/data2.xml.rels><?xml version="1.0" encoding="UTF-8" standalone="yes"?>
<Relationships xmlns="http://schemas.openxmlformats.org/package/2006/relationships"><Relationship Id="rId1" Type="http://schemas.openxmlformats.org/officeDocument/2006/relationships/image" Target="../media/image1.jpg"/></Relationships>
</file>

<file path=ppt/diagrams/_rels/drawing1.xml.rels><?xml version="1.0" encoding="UTF-8" standalone="yes"?>
<Relationships xmlns="http://schemas.openxmlformats.org/package/2006/relationships"><Relationship Id="rId1" Type="http://schemas.openxmlformats.org/officeDocument/2006/relationships/hyperlink" Target="https://teacode.com/online/vak/p08-00-05.html" TargetMode="External"/></Relationships>
</file>

<file path=ppt/diagrams/_rels/drawing2.xml.rels><?xml version="1.0" encoding="UTF-8" standalone="yes"?>
<Relationships xmlns="http://schemas.openxmlformats.org/package/2006/relationships"><Relationship Id="rId1" Type="http://schemas.openxmlformats.org/officeDocument/2006/relationships/image" Target="../media/image1.jp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AA40623-FF72-BE4F-AE9C-3170CAE52411}" type="doc">
      <dgm:prSet loTypeId="urn:microsoft.com/office/officeart/2005/8/layout/chart3" loCatId="list" qsTypeId="urn:microsoft.com/office/officeart/2005/8/quickstyle/simple1" qsCatId="simple" csTypeId="urn:microsoft.com/office/officeart/2005/8/colors/accent1_2" csCatId="accent1" phldr="1"/>
      <dgm:spPr/>
      <dgm:t>
        <a:bodyPr/>
        <a:lstStyle/>
        <a:p>
          <a:endParaRPr lang="en-US"/>
        </a:p>
      </dgm:t>
    </dgm:pt>
    <dgm:pt modelId="{AF66A892-B201-BD4E-9F61-A82E5A2004B6}">
      <dgm:prSet custT="1"/>
      <dgm:spPr/>
      <dgm:t>
        <a:bodyPr/>
        <a:lstStyle/>
        <a:p>
          <a:pPr algn="l"/>
          <a:r>
            <a:rPr lang="ru-RU" sz="1400" b="1" baseline="0" dirty="0"/>
            <a:t>Наука управления структурно состоит из трех основных сег­ментов: об­щая наука уп­рав­ления (общий менеджмент), функциональная нау­ка управ­ле­ния (функ­цио­нальный или спе­циаль­ный менеджмент) и </a:t>
          </a:r>
          <a:r>
            <a:rPr lang="ru-RU" sz="1400" b="1" baseline="0" dirty="0" err="1"/>
            <a:t>прик</a:t>
          </a:r>
          <a:r>
            <a:rPr lang="en-US" sz="1400" b="1" baseline="0" dirty="0"/>
            <a:t>-</a:t>
          </a:r>
          <a:r>
            <a:rPr lang="ru-RU" sz="1400" b="1" baseline="0" dirty="0"/>
            <a:t>ладная нау­ка управления (прикладной </a:t>
          </a:r>
          <a:r>
            <a:rPr lang="ru-RU" sz="1400" b="1" baseline="0" dirty="0" err="1"/>
            <a:t>менедж</a:t>
          </a:r>
          <a:r>
            <a:rPr lang="en-US" sz="1400" b="1" baseline="0" dirty="0"/>
            <a:t>-</a:t>
          </a:r>
          <a:r>
            <a:rPr lang="ru-RU" sz="1400" b="1" baseline="0" dirty="0"/>
            <a:t>мент).</a:t>
          </a:r>
          <a:endParaRPr lang="en-US" sz="1400" b="1" dirty="0"/>
        </a:p>
      </dgm:t>
    </dgm:pt>
    <dgm:pt modelId="{DF8BF3CE-585D-864E-BC12-A134E1394DDE}" type="parTrans" cxnId="{7C62C731-72BB-9B43-A1C0-09B2C16EA532}">
      <dgm:prSet/>
      <dgm:spPr/>
      <dgm:t>
        <a:bodyPr/>
        <a:lstStyle/>
        <a:p>
          <a:endParaRPr lang="en-US"/>
        </a:p>
      </dgm:t>
    </dgm:pt>
    <dgm:pt modelId="{3A1978B3-FC96-F940-AF24-7F2EAA71402D}" type="sibTrans" cxnId="{7C62C731-72BB-9B43-A1C0-09B2C16EA532}">
      <dgm:prSet/>
      <dgm:spPr/>
      <dgm:t>
        <a:bodyPr/>
        <a:lstStyle/>
        <a:p>
          <a:endParaRPr lang="en-US"/>
        </a:p>
      </dgm:t>
    </dgm:pt>
    <dgm:pt modelId="{E4C79638-96A6-6244-9E4F-D8293093D057}">
      <dgm:prSet custT="1"/>
      <dgm:spPr/>
      <dgm:t>
        <a:bodyPr/>
        <a:lstStyle/>
        <a:p>
          <a:r>
            <a:rPr lang="ru-RU" sz="1100" b="1" baseline="0" dirty="0"/>
            <a:t>Кадры высшей квалификации, доктора экономических наук – но­си­тели и гене­раторы но­вых знаний - готовятся по отрасли экономических наук, в </a:t>
          </a:r>
          <a:r>
            <a:rPr lang="ru-RU" sz="1100" b="1" baseline="0" dirty="0">
              <a:solidFill>
                <a:schemeClr val="bg1"/>
              </a:solidFill>
            </a:rPr>
            <a:t>частности ”Ը00.00.02” (соот­ветствует российскому </a:t>
          </a:r>
          <a:r>
            <a:rPr lang="ru-RU" sz="1100" b="1" baseline="0" dirty="0">
              <a:solidFill>
                <a:schemeClr val="bg1"/>
              </a:solidFill>
              <a:hlinkClick xmlns:r="http://schemas.openxmlformats.org/officeDocument/2006/relationships" r:id="rId1">
                <a:extLst>
                  <a:ext uri="{A12FA001-AC4F-418D-AE19-62706E023703}">
                    <ahyp:hlinkClr xmlns:ahyp="http://schemas.microsoft.com/office/drawing/2018/hyperlinkcolor" val="tx"/>
                  </a:ext>
                </a:extLst>
              </a:hlinkClick>
            </a:rPr>
            <a:t>08.00.05</a:t>
          </a:r>
          <a:r>
            <a:rPr lang="ru-RU" sz="1100" b="1" baseline="0" dirty="0">
              <a:solidFill>
                <a:schemeClr val="bg1"/>
              </a:solidFill>
            </a:rPr>
            <a:t>)  </a:t>
          </a:r>
          <a:r>
            <a:rPr lang="ru-RU" sz="1100" b="1" baseline="0" dirty="0"/>
            <a:t>“Эко­но­­мика и управление народным хо­зяйст­вом” (она включает такие сфе­ры деятельности, как: экономика, организация и управление предп­ри­я­ти­ями, отрас­лями, ком­плексами; управление инновациями; региональная эконо­ми­ка; логистика; эко­­но­­м­и­ка труда; экономика наро­до­населения и демография; экономика при­родопользования; эко­но­мика предпринимательства; мар­ке­тинг; менедж­мент; цено­об­разование; экономическая безо­пас­ность; стан­дар­тизация и упра­в­­ление ка­чест­вом про­дукции; землеустройство; рекреация и туризм</a:t>
          </a:r>
          <a:r>
            <a:rPr lang="ru-RU" sz="1100" baseline="0" dirty="0"/>
            <a:t>.</a:t>
          </a:r>
          <a:endParaRPr lang="en-US" sz="1100" dirty="0"/>
        </a:p>
      </dgm:t>
    </dgm:pt>
    <dgm:pt modelId="{36538259-D95C-EB4A-8B43-5D59D679350A}" type="parTrans" cxnId="{252959CA-0462-9F4D-9807-9BA6EF6FDC85}">
      <dgm:prSet/>
      <dgm:spPr/>
      <dgm:t>
        <a:bodyPr/>
        <a:lstStyle/>
        <a:p>
          <a:endParaRPr lang="en-US"/>
        </a:p>
      </dgm:t>
    </dgm:pt>
    <dgm:pt modelId="{893597CE-759C-2346-94B4-3108F2840505}" type="sibTrans" cxnId="{252959CA-0462-9F4D-9807-9BA6EF6FDC85}">
      <dgm:prSet/>
      <dgm:spPr/>
      <dgm:t>
        <a:bodyPr/>
        <a:lstStyle/>
        <a:p>
          <a:endParaRPr lang="en-US"/>
        </a:p>
      </dgm:t>
    </dgm:pt>
    <dgm:pt modelId="{7C559D56-CAA3-8548-A306-FE0DBB7F1E1A}">
      <dgm:prSet custT="1"/>
      <dgm:spPr/>
      <dgm:t>
        <a:bodyPr/>
        <a:lstStyle/>
        <a:p>
          <a:pPr algn="r"/>
          <a:r>
            <a:rPr lang="ru-RU" sz="1200" b="1" baseline="0" dirty="0"/>
            <a:t>Эти сферы отражают основное содержание функционального и прик­лад­ного менед­ж­мента. Качество подготовки кадров функционального и прикладного мен­е­дж­мента высшей ква­лификации зависит от качества обра­зования, </a:t>
          </a:r>
          <a:r>
            <a:rPr lang="ru-RU" sz="1200" b="1" baseline="0" dirty="0" err="1"/>
            <a:t>сбалансиро</a:t>
          </a:r>
          <a:r>
            <a:rPr lang="en-US" sz="1200" b="1" baseline="0" dirty="0"/>
            <a:t>-</a:t>
          </a:r>
          <a:r>
            <a:rPr lang="ru-RU" sz="1200" b="1" baseline="0" dirty="0"/>
            <a:t>ванного восп­роиз­водства, подго­товки и рас­пре­де­ления док­торов экономических наук по указанным. сфе­рам деятельности.</a:t>
          </a:r>
          <a:r>
            <a:rPr lang="en-US" sz="1200" b="1" baseline="0" dirty="0"/>
            <a:t> </a:t>
          </a:r>
          <a:endParaRPr lang="en-US" sz="1200" b="1" dirty="0"/>
        </a:p>
      </dgm:t>
    </dgm:pt>
    <dgm:pt modelId="{750E563B-DE12-5C4B-A7C8-685531E77190}" type="parTrans" cxnId="{9D3CEFD1-B1D3-0D42-B966-E94520E3C85C}">
      <dgm:prSet/>
      <dgm:spPr/>
      <dgm:t>
        <a:bodyPr/>
        <a:lstStyle/>
        <a:p>
          <a:endParaRPr lang="en-US"/>
        </a:p>
      </dgm:t>
    </dgm:pt>
    <dgm:pt modelId="{4B3EC1AE-E518-B043-AFE0-F1C84DB187FA}" type="sibTrans" cxnId="{9D3CEFD1-B1D3-0D42-B966-E94520E3C85C}">
      <dgm:prSet/>
      <dgm:spPr/>
      <dgm:t>
        <a:bodyPr/>
        <a:lstStyle/>
        <a:p>
          <a:endParaRPr lang="en-US"/>
        </a:p>
      </dgm:t>
    </dgm:pt>
    <dgm:pt modelId="{D28F491E-6AE7-D944-9C4E-BEB411C31B93}" type="pres">
      <dgm:prSet presAssocID="{CAA40623-FF72-BE4F-AE9C-3170CAE52411}" presName="compositeShape" presStyleCnt="0">
        <dgm:presLayoutVars>
          <dgm:chMax val="7"/>
          <dgm:dir/>
          <dgm:resizeHandles val="exact"/>
        </dgm:presLayoutVars>
      </dgm:prSet>
      <dgm:spPr/>
    </dgm:pt>
    <dgm:pt modelId="{5F5A690F-5638-A24E-A9B5-FEF732E1AADA}" type="pres">
      <dgm:prSet presAssocID="{CAA40623-FF72-BE4F-AE9C-3170CAE52411}" presName="wedge1" presStyleLbl="node1" presStyleIdx="0" presStyleCnt="3" custScaleX="115070" custScaleY="110834"/>
      <dgm:spPr/>
    </dgm:pt>
    <dgm:pt modelId="{EB18D155-E7F9-E242-99FC-6EA81B6D47F4}" type="pres">
      <dgm:prSet presAssocID="{CAA40623-FF72-BE4F-AE9C-3170CAE52411}" presName="wedge1Tx" presStyleLbl="node1" presStyleIdx="0" presStyleCnt="3">
        <dgm:presLayoutVars>
          <dgm:chMax val="0"/>
          <dgm:chPref val="0"/>
          <dgm:bulletEnabled val="1"/>
        </dgm:presLayoutVars>
      </dgm:prSet>
      <dgm:spPr/>
    </dgm:pt>
    <dgm:pt modelId="{FBD68FDE-EF6B-FC4E-B0A0-D1FCBA78BD82}" type="pres">
      <dgm:prSet presAssocID="{CAA40623-FF72-BE4F-AE9C-3170CAE52411}" presName="wedge2" presStyleLbl="node1" presStyleIdx="1" presStyleCnt="3" custScaleX="130066" custScaleY="129133" custLinFactNeighborX="1268" custLinFactNeighborY="-475"/>
      <dgm:spPr/>
    </dgm:pt>
    <dgm:pt modelId="{2BD257DF-9031-7A44-A972-65201D686594}" type="pres">
      <dgm:prSet presAssocID="{CAA40623-FF72-BE4F-AE9C-3170CAE52411}" presName="wedge2Tx" presStyleLbl="node1" presStyleIdx="1" presStyleCnt="3">
        <dgm:presLayoutVars>
          <dgm:chMax val="0"/>
          <dgm:chPref val="0"/>
          <dgm:bulletEnabled val="1"/>
        </dgm:presLayoutVars>
      </dgm:prSet>
      <dgm:spPr/>
    </dgm:pt>
    <dgm:pt modelId="{7F62250E-2725-A741-AFEA-A4AB6F3759BE}" type="pres">
      <dgm:prSet presAssocID="{CAA40623-FF72-BE4F-AE9C-3170CAE52411}" presName="wedge3" presStyleLbl="node1" presStyleIdx="2" presStyleCnt="3" custScaleX="116486" custScaleY="121223"/>
      <dgm:spPr/>
    </dgm:pt>
    <dgm:pt modelId="{E26543B1-C538-924F-A622-F468CF7625A7}" type="pres">
      <dgm:prSet presAssocID="{CAA40623-FF72-BE4F-AE9C-3170CAE52411}" presName="wedge3Tx" presStyleLbl="node1" presStyleIdx="2" presStyleCnt="3">
        <dgm:presLayoutVars>
          <dgm:chMax val="0"/>
          <dgm:chPref val="0"/>
          <dgm:bulletEnabled val="1"/>
        </dgm:presLayoutVars>
      </dgm:prSet>
      <dgm:spPr/>
    </dgm:pt>
  </dgm:ptLst>
  <dgm:cxnLst>
    <dgm:cxn modelId="{C1E9C613-243B-8148-B6BD-6E670588D75B}" type="presOf" srcId="{E4C79638-96A6-6244-9E4F-D8293093D057}" destId="{FBD68FDE-EF6B-FC4E-B0A0-D1FCBA78BD82}" srcOrd="0" destOrd="0" presId="urn:microsoft.com/office/officeart/2005/8/layout/chart3"/>
    <dgm:cxn modelId="{1DFEB619-C205-AE41-AAE0-AD9FA99FBA81}" type="presOf" srcId="{AF66A892-B201-BD4E-9F61-A82E5A2004B6}" destId="{EB18D155-E7F9-E242-99FC-6EA81B6D47F4}" srcOrd="1" destOrd="0" presId="urn:microsoft.com/office/officeart/2005/8/layout/chart3"/>
    <dgm:cxn modelId="{FF05ED28-CCC9-4740-90D0-150C22992981}" type="presOf" srcId="{7C559D56-CAA3-8548-A306-FE0DBB7F1E1A}" destId="{7F62250E-2725-A741-AFEA-A4AB6F3759BE}" srcOrd="0" destOrd="0" presId="urn:microsoft.com/office/officeart/2005/8/layout/chart3"/>
    <dgm:cxn modelId="{7C62C731-72BB-9B43-A1C0-09B2C16EA532}" srcId="{CAA40623-FF72-BE4F-AE9C-3170CAE52411}" destId="{AF66A892-B201-BD4E-9F61-A82E5A2004B6}" srcOrd="0" destOrd="0" parTransId="{DF8BF3CE-585D-864E-BC12-A134E1394DDE}" sibTransId="{3A1978B3-FC96-F940-AF24-7F2EAA71402D}"/>
    <dgm:cxn modelId="{AB48EC56-502B-5C40-9A05-0AA31A489F2F}" type="presOf" srcId="{E4C79638-96A6-6244-9E4F-D8293093D057}" destId="{2BD257DF-9031-7A44-A972-65201D686594}" srcOrd="1" destOrd="0" presId="urn:microsoft.com/office/officeart/2005/8/layout/chart3"/>
    <dgm:cxn modelId="{AF0FA267-338E-034E-B5A5-9FC058AE7BE2}" type="presOf" srcId="{CAA40623-FF72-BE4F-AE9C-3170CAE52411}" destId="{D28F491E-6AE7-D944-9C4E-BEB411C31B93}" srcOrd="0" destOrd="0" presId="urn:microsoft.com/office/officeart/2005/8/layout/chart3"/>
    <dgm:cxn modelId="{117E7FBD-21B5-2742-B048-E674F9631E79}" type="presOf" srcId="{AF66A892-B201-BD4E-9F61-A82E5A2004B6}" destId="{5F5A690F-5638-A24E-A9B5-FEF732E1AADA}" srcOrd="0" destOrd="0" presId="urn:microsoft.com/office/officeart/2005/8/layout/chart3"/>
    <dgm:cxn modelId="{252959CA-0462-9F4D-9807-9BA6EF6FDC85}" srcId="{CAA40623-FF72-BE4F-AE9C-3170CAE52411}" destId="{E4C79638-96A6-6244-9E4F-D8293093D057}" srcOrd="1" destOrd="0" parTransId="{36538259-D95C-EB4A-8B43-5D59D679350A}" sibTransId="{893597CE-759C-2346-94B4-3108F2840505}"/>
    <dgm:cxn modelId="{F4401CCC-5E9C-284D-801F-86C788EF3AA8}" type="presOf" srcId="{7C559D56-CAA3-8548-A306-FE0DBB7F1E1A}" destId="{E26543B1-C538-924F-A622-F468CF7625A7}" srcOrd="1" destOrd="0" presId="urn:microsoft.com/office/officeart/2005/8/layout/chart3"/>
    <dgm:cxn modelId="{9D3CEFD1-B1D3-0D42-B966-E94520E3C85C}" srcId="{CAA40623-FF72-BE4F-AE9C-3170CAE52411}" destId="{7C559D56-CAA3-8548-A306-FE0DBB7F1E1A}" srcOrd="2" destOrd="0" parTransId="{750E563B-DE12-5C4B-A7C8-685531E77190}" sibTransId="{4B3EC1AE-E518-B043-AFE0-F1C84DB187FA}"/>
    <dgm:cxn modelId="{78BBCD64-C7A2-A841-B8B8-10AFEFA7635F}" type="presParOf" srcId="{D28F491E-6AE7-D944-9C4E-BEB411C31B93}" destId="{5F5A690F-5638-A24E-A9B5-FEF732E1AADA}" srcOrd="0" destOrd="0" presId="urn:microsoft.com/office/officeart/2005/8/layout/chart3"/>
    <dgm:cxn modelId="{F4A54364-0DAE-5F49-B9AC-B69B26F87E9A}" type="presParOf" srcId="{D28F491E-6AE7-D944-9C4E-BEB411C31B93}" destId="{EB18D155-E7F9-E242-99FC-6EA81B6D47F4}" srcOrd="1" destOrd="0" presId="urn:microsoft.com/office/officeart/2005/8/layout/chart3"/>
    <dgm:cxn modelId="{C3AA9D39-7788-9E4F-909A-547C624C0B9A}" type="presParOf" srcId="{D28F491E-6AE7-D944-9C4E-BEB411C31B93}" destId="{FBD68FDE-EF6B-FC4E-B0A0-D1FCBA78BD82}" srcOrd="2" destOrd="0" presId="urn:microsoft.com/office/officeart/2005/8/layout/chart3"/>
    <dgm:cxn modelId="{2048320C-1B80-6243-8465-0497689F0BA9}" type="presParOf" srcId="{D28F491E-6AE7-D944-9C4E-BEB411C31B93}" destId="{2BD257DF-9031-7A44-A972-65201D686594}" srcOrd="3" destOrd="0" presId="urn:microsoft.com/office/officeart/2005/8/layout/chart3"/>
    <dgm:cxn modelId="{662742CA-3467-484A-BF84-7BF5F0B2F258}" type="presParOf" srcId="{D28F491E-6AE7-D944-9C4E-BEB411C31B93}" destId="{7F62250E-2725-A741-AFEA-A4AB6F3759BE}" srcOrd="4" destOrd="0" presId="urn:microsoft.com/office/officeart/2005/8/layout/chart3"/>
    <dgm:cxn modelId="{8664BAAD-50AC-5C49-974C-30894A059846}" type="presParOf" srcId="{D28F491E-6AE7-D944-9C4E-BEB411C31B93}" destId="{E26543B1-C538-924F-A622-F468CF7625A7}" srcOrd="5" destOrd="0" presId="urn:microsoft.com/office/officeart/2005/8/layout/char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4FB095A-A6A2-8440-B1BB-E484A16DB542}" type="doc">
      <dgm:prSet loTypeId="urn:microsoft.com/office/officeart/2005/8/layout/vList4" loCatId="list" qsTypeId="urn:microsoft.com/office/officeart/2005/8/quickstyle/simple5" qsCatId="simple" csTypeId="urn:microsoft.com/office/officeart/2005/8/colors/accent1_2" csCatId="accent1" phldr="1"/>
      <dgm:spPr/>
      <dgm:t>
        <a:bodyPr/>
        <a:lstStyle/>
        <a:p>
          <a:endParaRPr lang="en-US"/>
        </a:p>
      </dgm:t>
    </dgm:pt>
    <dgm:pt modelId="{9C4C7C83-22A6-074B-9E0F-8C1AA9BA67F1}">
      <dgm:prSet/>
      <dgm:spPr/>
      <dgm:t>
        <a:bodyPr/>
        <a:lstStyle/>
        <a:p>
          <a:pPr algn="just"/>
          <a:r>
            <a:rPr lang="ru-RU" baseline="0" dirty="0"/>
            <a:t>Нех­ватка по­доб­ных кадров отражается на снижении эффек­тивности государст­вен­ного управ­ления во всех сферах экономики. За 1994-2017гг. в Армении по от­рас­ли науки “Экономика и управление народным хозяйством” защищено 10, по всем отраслям эконо­ми­ческой науки 55 док­торс­ких дис­сер­таций. </a:t>
          </a:r>
          <a:endParaRPr lang="en-US" dirty="0"/>
        </a:p>
      </dgm:t>
    </dgm:pt>
    <dgm:pt modelId="{BBB21110-04D5-6344-9823-5F411DD14B59}" type="parTrans" cxnId="{0C5DE248-D8DA-F74D-8115-F055FEE36821}">
      <dgm:prSet/>
      <dgm:spPr/>
      <dgm:t>
        <a:bodyPr/>
        <a:lstStyle/>
        <a:p>
          <a:endParaRPr lang="en-US"/>
        </a:p>
      </dgm:t>
    </dgm:pt>
    <dgm:pt modelId="{2CC4BE61-CE16-6A4E-9075-4BE7B4AFACEC}" type="sibTrans" cxnId="{0C5DE248-D8DA-F74D-8115-F055FEE36821}">
      <dgm:prSet/>
      <dgm:spPr/>
      <dgm:t>
        <a:bodyPr/>
        <a:lstStyle/>
        <a:p>
          <a:endParaRPr lang="en-US"/>
        </a:p>
      </dgm:t>
    </dgm:pt>
    <dgm:pt modelId="{CE4F211C-DFDB-B54E-BD1E-FE25DDE7130F}">
      <dgm:prSet/>
      <dgm:spPr/>
      <dgm:t>
        <a:bodyPr/>
        <a:lstStyle/>
        <a:p>
          <a:pPr algn="just"/>
          <a:r>
            <a:rPr lang="ru-RU" baseline="0" dirty="0"/>
            <a:t>На одного доктора наук в Армении в среднем приходится 187 сту­дентов университетов, на одного док­­тора эконо­ми­ческих наук - 220 сту­ден­та. В лучшем вузе Ар­мении, в Ереванском государственном университете на одного доктора наук прихо­дится 65 сту­дентов. </a:t>
          </a:r>
          <a:endParaRPr lang="en-US" dirty="0"/>
        </a:p>
      </dgm:t>
    </dgm:pt>
    <dgm:pt modelId="{5A636278-680E-F147-BA1E-F8F457E04D96}" type="parTrans" cxnId="{ADEE038F-3CFA-1347-BC4B-FBA82A2A2DD1}">
      <dgm:prSet/>
      <dgm:spPr/>
      <dgm:t>
        <a:bodyPr/>
        <a:lstStyle/>
        <a:p>
          <a:endParaRPr lang="en-US"/>
        </a:p>
      </dgm:t>
    </dgm:pt>
    <dgm:pt modelId="{0EF6F997-CB20-F54E-9584-164696EA45D1}" type="sibTrans" cxnId="{ADEE038F-3CFA-1347-BC4B-FBA82A2A2DD1}">
      <dgm:prSet/>
      <dgm:spPr/>
      <dgm:t>
        <a:bodyPr/>
        <a:lstStyle/>
        <a:p>
          <a:endParaRPr lang="en-US"/>
        </a:p>
      </dgm:t>
    </dgm:pt>
    <dgm:pt modelId="{CE1F7083-5F8A-874B-9575-07897ECC9B90}">
      <dgm:prSet/>
      <dgm:spPr/>
      <dgm:t>
        <a:bodyPr/>
        <a:lstStyle/>
        <a:p>
          <a:pPr algn="just"/>
          <a:r>
            <a:rPr lang="ru-RU" baseline="0" dirty="0"/>
            <a:t>В одном из лучших российских университетов, в ВШЭ - на од­­ного доктора наук при­­хо­дится в среднем 56 студентов. </a:t>
          </a:r>
          <a:endParaRPr lang="en-US" dirty="0"/>
        </a:p>
      </dgm:t>
    </dgm:pt>
    <dgm:pt modelId="{74908E55-2AB9-F246-9141-8EAB5C32F3B9}" type="parTrans" cxnId="{4E605660-AB23-8A40-950D-29D7372B29E7}">
      <dgm:prSet/>
      <dgm:spPr/>
      <dgm:t>
        <a:bodyPr/>
        <a:lstStyle/>
        <a:p>
          <a:endParaRPr lang="en-US"/>
        </a:p>
      </dgm:t>
    </dgm:pt>
    <dgm:pt modelId="{17F525D9-8982-8241-BDCA-3C44CC28874E}" type="sibTrans" cxnId="{4E605660-AB23-8A40-950D-29D7372B29E7}">
      <dgm:prSet/>
      <dgm:spPr/>
      <dgm:t>
        <a:bodyPr/>
        <a:lstStyle/>
        <a:p>
          <a:endParaRPr lang="en-US"/>
        </a:p>
      </dgm:t>
    </dgm:pt>
    <dgm:pt modelId="{74865CC5-D2DB-4A4A-B1DA-8A24688BD562}">
      <dgm:prSet/>
      <dgm:spPr/>
      <dgm:t>
        <a:bodyPr/>
        <a:lstStyle/>
        <a:p>
          <a:pPr algn="just"/>
          <a:r>
            <a:rPr lang="ru-RU" baseline="0" dirty="0"/>
            <a:t>В европейских странах среднее соотношение преподаватель/­сту­дент в вузах 1/14, в Се­вер­ной Америке – 1/17, для сравнения в СССР в 1992г. было - 1/8.</a:t>
          </a:r>
          <a:endParaRPr lang="en-US" dirty="0"/>
        </a:p>
      </dgm:t>
    </dgm:pt>
    <dgm:pt modelId="{CFBDD787-BC34-2E48-8954-45665C321E6E}" type="parTrans" cxnId="{300E9A48-BFFB-124D-B32E-326DFF20B48A}">
      <dgm:prSet/>
      <dgm:spPr/>
      <dgm:t>
        <a:bodyPr/>
        <a:lstStyle/>
        <a:p>
          <a:endParaRPr lang="en-US"/>
        </a:p>
      </dgm:t>
    </dgm:pt>
    <dgm:pt modelId="{89380012-1BD6-A141-B675-C2A1FA8194FB}" type="sibTrans" cxnId="{300E9A48-BFFB-124D-B32E-326DFF20B48A}">
      <dgm:prSet/>
      <dgm:spPr/>
      <dgm:t>
        <a:bodyPr/>
        <a:lstStyle/>
        <a:p>
          <a:endParaRPr lang="en-US"/>
        </a:p>
      </dgm:t>
    </dgm:pt>
    <dgm:pt modelId="{1D98F944-0F46-E748-9001-4889694F998A}">
      <dgm:prSet/>
      <dgm:spPr/>
      <dgm:t>
        <a:bodyPr/>
        <a:lstStyle/>
        <a:p>
          <a:pPr algn="just"/>
          <a:r>
            <a:rPr lang="ru-RU" baseline="0" dirty="0"/>
            <a:t>Чем выше величина показателя соотношения доктор наук/студент, тем выше качество об­разования и эффективность подготовки управ­лен­чес­ких кад­ров. </a:t>
          </a:r>
          <a:endParaRPr lang="en-US" dirty="0"/>
        </a:p>
      </dgm:t>
    </dgm:pt>
    <dgm:pt modelId="{ACACC7B7-16F9-2748-A9A0-841010365182}" type="parTrans" cxnId="{41F65F5E-9141-324B-88B8-52504B348EC5}">
      <dgm:prSet/>
      <dgm:spPr/>
      <dgm:t>
        <a:bodyPr/>
        <a:lstStyle/>
        <a:p>
          <a:endParaRPr lang="en-US"/>
        </a:p>
      </dgm:t>
    </dgm:pt>
    <dgm:pt modelId="{3035D9FA-A71F-5C4C-8710-C17D3C96EFD6}" type="sibTrans" cxnId="{41F65F5E-9141-324B-88B8-52504B348EC5}">
      <dgm:prSet/>
      <dgm:spPr/>
      <dgm:t>
        <a:bodyPr/>
        <a:lstStyle/>
        <a:p>
          <a:endParaRPr lang="en-US"/>
        </a:p>
      </dgm:t>
    </dgm:pt>
    <dgm:pt modelId="{4E308D0A-D1B9-CB45-AA0A-72742A8533AB}" type="pres">
      <dgm:prSet presAssocID="{F4FB095A-A6A2-8440-B1BB-E484A16DB542}" presName="linear" presStyleCnt="0">
        <dgm:presLayoutVars>
          <dgm:dir/>
          <dgm:resizeHandles val="exact"/>
        </dgm:presLayoutVars>
      </dgm:prSet>
      <dgm:spPr/>
    </dgm:pt>
    <dgm:pt modelId="{E9A49B35-C7BD-434E-A3D9-AE69B3C18DB2}" type="pres">
      <dgm:prSet presAssocID="{9C4C7C83-22A6-074B-9E0F-8C1AA9BA67F1}" presName="comp" presStyleCnt="0"/>
      <dgm:spPr/>
    </dgm:pt>
    <dgm:pt modelId="{230F3333-CD66-7E47-8BFD-1E5AC6055A30}" type="pres">
      <dgm:prSet presAssocID="{9C4C7C83-22A6-074B-9E0F-8C1AA9BA67F1}" presName="box" presStyleLbl="node1" presStyleIdx="0" presStyleCnt="5"/>
      <dgm:spPr/>
    </dgm:pt>
    <dgm:pt modelId="{3D14D565-A2C1-DB4E-9666-B6DF5198F9A4}" type="pres">
      <dgm:prSet presAssocID="{9C4C7C83-22A6-074B-9E0F-8C1AA9BA67F1}" presName="img" presStyleLbl="fgImgPlace1" presStyleIdx="0" presStyleCnt="5"/>
      <dgm:spPr>
        <a:blipFill>
          <a:blip xmlns:r="http://schemas.openxmlformats.org/officeDocument/2006/relationships" r:embed="rId1">
            <a:extLst>
              <a:ext uri="{28A0092B-C50C-407E-A947-70E740481C1C}">
                <a14:useLocalDpi xmlns:a14="http://schemas.microsoft.com/office/drawing/2010/main" val="0"/>
              </a:ext>
            </a:extLst>
          </a:blip>
          <a:srcRect/>
          <a:stretch>
            <a:fillRect t="-130000" b="-130000"/>
          </a:stretch>
        </a:blipFill>
      </dgm:spPr>
    </dgm:pt>
    <dgm:pt modelId="{0E5458FF-5C84-3B43-91CF-97163D05DB20}" type="pres">
      <dgm:prSet presAssocID="{9C4C7C83-22A6-074B-9E0F-8C1AA9BA67F1}" presName="text" presStyleLbl="node1" presStyleIdx="0" presStyleCnt="5">
        <dgm:presLayoutVars>
          <dgm:bulletEnabled val="1"/>
        </dgm:presLayoutVars>
      </dgm:prSet>
      <dgm:spPr/>
    </dgm:pt>
    <dgm:pt modelId="{85799FC9-CD31-DA4C-8730-8A6376322544}" type="pres">
      <dgm:prSet presAssocID="{2CC4BE61-CE16-6A4E-9075-4BE7B4AFACEC}" presName="spacer" presStyleCnt="0"/>
      <dgm:spPr/>
    </dgm:pt>
    <dgm:pt modelId="{9D33A122-B8FB-3642-8000-2A6EB499B2F4}" type="pres">
      <dgm:prSet presAssocID="{CE4F211C-DFDB-B54E-BD1E-FE25DDE7130F}" presName="comp" presStyleCnt="0"/>
      <dgm:spPr/>
    </dgm:pt>
    <dgm:pt modelId="{3FFDA6F1-05B3-DC44-BD80-1F64FF4A3C57}" type="pres">
      <dgm:prSet presAssocID="{CE4F211C-DFDB-B54E-BD1E-FE25DDE7130F}" presName="box" presStyleLbl="node1" presStyleIdx="1" presStyleCnt="5"/>
      <dgm:spPr/>
    </dgm:pt>
    <dgm:pt modelId="{207C4045-09CA-4648-9E7B-C071018512CB}" type="pres">
      <dgm:prSet presAssocID="{CE4F211C-DFDB-B54E-BD1E-FE25DDE7130F}" presName="img" presStyleLbl="fgImgPlace1" presStyleIdx="1" presStyleCnt="5"/>
      <dgm:spPr>
        <a:blipFill rotWithShape="1">
          <a:blip xmlns:r="http://schemas.openxmlformats.org/officeDocument/2006/relationships" r:embed="rId1">
            <a:extLst>
              <a:ext uri="{28A0092B-C50C-407E-A947-70E740481C1C}">
                <a14:useLocalDpi xmlns:a14="http://schemas.microsoft.com/office/drawing/2010/main" val="0"/>
              </a:ext>
            </a:extLst>
          </a:blip>
          <a:srcRect/>
          <a:stretch>
            <a:fillRect t="-130000" b="-130000"/>
          </a:stretch>
        </a:blipFill>
      </dgm:spPr>
    </dgm:pt>
    <dgm:pt modelId="{05481913-3ACD-B743-9B02-79863ABE12D8}" type="pres">
      <dgm:prSet presAssocID="{CE4F211C-DFDB-B54E-BD1E-FE25DDE7130F}" presName="text" presStyleLbl="node1" presStyleIdx="1" presStyleCnt="5">
        <dgm:presLayoutVars>
          <dgm:bulletEnabled val="1"/>
        </dgm:presLayoutVars>
      </dgm:prSet>
      <dgm:spPr/>
    </dgm:pt>
    <dgm:pt modelId="{5C247693-95BB-4A4F-8A33-2DBEDF3B8C47}" type="pres">
      <dgm:prSet presAssocID="{0EF6F997-CB20-F54E-9584-164696EA45D1}" presName="spacer" presStyleCnt="0"/>
      <dgm:spPr/>
    </dgm:pt>
    <dgm:pt modelId="{035279B4-4B83-F84D-A3F6-A42EAF0D2CD0}" type="pres">
      <dgm:prSet presAssocID="{CE1F7083-5F8A-874B-9575-07897ECC9B90}" presName="comp" presStyleCnt="0"/>
      <dgm:spPr/>
    </dgm:pt>
    <dgm:pt modelId="{04B92628-0FF8-5E41-BA75-0610FE40A974}" type="pres">
      <dgm:prSet presAssocID="{CE1F7083-5F8A-874B-9575-07897ECC9B90}" presName="box" presStyleLbl="node1" presStyleIdx="2" presStyleCnt="5"/>
      <dgm:spPr/>
    </dgm:pt>
    <dgm:pt modelId="{70B2C105-C567-0445-A620-F53B0A7B6DE2}" type="pres">
      <dgm:prSet presAssocID="{CE1F7083-5F8A-874B-9575-07897ECC9B90}" presName="img" presStyleLbl="fgImgPlace1" presStyleIdx="2" presStyleCnt="5"/>
      <dgm:spPr>
        <a:blipFill rotWithShape="1">
          <a:blip xmlns:r="http://schemas.openxmlformats.org/officeDocument/2006/relationships" r:embed="rId1">
            <a:extLst>
              <a:ext uri="{28A0092B-C50C-407E-A947-70E740481C1C}">
                <a14:useLocalDpi xmlns:a14="http://schemas.microsoft.com/office/drawing/2010/main" val="0"/>
              </a:ext>
            </a:extLst>
          </a:blip>
          <a:srcRect/>
          <a:stretch>
            <a:fillRect t="-130000" b="-130000"/>
          </a:stretch>
        </a:blipFill>
      </dgm:spPr>
    </dgm:pt>
    <dgm:pt modelId="{9A9BD021-410B-3F4E-AFF8-C3EB081D89B4}" type="pres">
      <dgm:prSet presAssocID="{CE1F7083-5F8A-874B-9575-07897ECC9B90}" presName="text" presStyleLbl="node1" presStyleIdx="2" presStyleCnt="5">
        <dgm:presLayoutVars>
          <dgm:bulletEnabled val="1"/>
        </dgm:presLayoutVars>
      </dgm:prSet>
      <dgm:spPr/>
    </dgm:pt>
    <dgm:pt modelId="{B549F788-D033-754B-AE05-284DBA248ADA}" type="pres">
      <dgm:prSet presAssocID="{17F525D9-8982-8241-BDCA-3C44CC28874E}" presName="spacer" presStyleCnt="0"/>
      <dgm:spPr/>
    </dgm:pt>
    <dgm:pt modelId="{34D4A2E7-A50F-D049-BA83-4843C2562236}" type="pres">
      <dgm:prSet presAssocID="{74865CC5-D2DB-4A4A-B1DA-8A24688BD562}" presName="comp" presStyleCnt="0"/>
      <dgm:spPr/>
    </dgm:pt>
    <dgm:pt modelId="{357F4A22-FE2B-4A49-A239-5444D40EDED3}" type="pres">
      <dgm:prSet presAssocID="{74865CC5-D2DB-4A4A-B1DA-8A24688BD562}" presName="box" presStyleLbl="node1" presStyleIdx="3" presStyleCnt="5"/>
      <dgm:spPr/>
    </dgm:pt>
    <dgm:pt modelId="{85956BD0-48C6-7944-AFC6-E8DF8F021894}" type="pres">
      <dgm:prSet presAssocID="{74865CC5-D2DB-4A4A-B1DA-8A24688BD562}" presName="img" presStyleLbl="fgImgPlace1" presStyleIdx="3" presStyleCnt="5"/>
      <dgm:spPr>
        <a:blipFill rotWithShape="1">
          <a:blip xmlns:r="http://schemas.openxmlformats.org/officeDocument/2006/relationships" r:embed="rId1">
            <a:extLst>
              <a:ext uri="{28A0092B-C50C-407E-A947-70E740481C1C}">
                <a14:useLocalDpi xmlns:a14="http://schemas.microsoft.com/office/drawing/2010/main" val="0"/>
              </a:ext>
            </a:extLst>
          </a:blip>
          <a:srcRect/>
          <a:stretch>
            <a:fillRect t="-130000" b="-130000"/>
          </a:stretch>
        </a:blipFill>
      </dgm:spPr>
    </dgm:pt>
    <dgm:pt modelId="{CF84C883-C3C6-8249-A3D1-259DDCE8D5F6}" type="pres">
      <dgm:prSet presAssocID="{74865CC5-D2DB-4A4A-B1DA-8A24688BD562}" presName="text" presStyleLbl="node1" presStyleIdx="3" presStyleCnt="5">
        <dgm:presLayoutVars>
          <dgm:bulletEnabled val="1"/>
        </dgm:presLayoutVars>
      </dgm:prSet>
      <dgm:spPr/>
    </dgm:pt>
    <dgm:pt modelId="{E82E5DCE-FA73-1D47-9EBD-E7D17FE07E58}" type="pres">
      <dgm:prSet presAssocID="{89380012-1BD6-A141-B675-C2A1FA8194FB}" presName="spacer" presStyleCnt="0"/>
      <dgm:spPr/>
    </dgm:pt>
    <dgm:pt modelId="{A0F3F6EA-9452-1247-B5E8-9672BAB766A6}" type="pres">
      <dgm:prSet presAssocID="{1D98F944-0F46-E748-9001-4889694F998A}" presName="comp" presStyleCnt="0"/>
      <dgm:spPr/>
    </dgm:pt>
    <dgm:pt modelId="{EC830394-8712-F94E-ADD9-892D431373AF}" type="pres">
      <dgm:prSet presAssocID="{1D98F944-0F46-E748-9001-4889694F998A}" presName="box" presStyleLbl="node1" presStyleIdx="4" presStyleCnt="5"/>
      <dgm:spPr/>
    </dgm:pt>
    <dgm:pt modelId="{36CEC377-2AAC-3E4B-B763-8287F669A9BE}" type="pres">
      <dgm:prSet presAssocID="{1D98F944-0F46-E748-9001-4889694F998A}" presName="img" presStyleLbl="fgImgPlace1" presStyleIdx="4" presStyleCnt="5"/>
      <dgm:spPr>
        <a:blipFill rotWithShape="1">
          <a:blip xmlns:r="http://schemas.openxmlformats.org/officeDocument/2006/relationships" r:embed="rId1">
            <a:extLst>
              <a:ext uri="{28A0092B-C50C-407E-A947-70E740481C1C}">
                <a14:useLocalDpi xmlns:a14="http://schemas.microsoft.com/office/drawing/2010/main" val="0"/>
              </a:ext>
            </a:extLst>
          </a:blip>
          <a:srcRect/>
          <a:stretch>
            <a:fillRect t="-130000" b="-130000"/>
          </a:stretch>
        </a:blipFill>
      </dgm:spPr>
    </dgm:pt>
    <dgm:pt modelId="{17CB6C41-D249-B746-BD6A-C949029173E5}" type="pres">
      <dgm:prSet presAssocID="{1D98F944-0F46-E748-9001-4889694F998A}" presName="text" presStyleLbl="node1" presStyleIdx="4" presStyleCnt="5">
        <dgm:presLayoutVars>
          <dgm:bulletEnabled val="1"/>
        </dgm:presLayoutVars>
      </dgm:prSet>
      <dgm:spPr/>
    </dgm:pt>
  </dgm:ptLst>
  <dgm:cxnLst>
    <dgm:cxn modelId="{1D361104-8E4D-3D40-923C-FB8CE488FC9E}" type="presOf" srcId="{74865CC5-D2DB-4A4A-B1DA-8A24688BD562}" destId="{357F4A22-FE2B-4A49-A239-5444D40EDED3}" srcOrd="0" destOrd="0" presId="urn:microsoft.com/office/officeart/2005/8/layout/vList4"/>
    <dgm:cxn modelId="{66FECE1B-2038-DA44-965E-27C6A69FE5FE}" type="presOf" srcId="{9C4C7C83-22A6-074B-9E0F-8C1AA9BA67F1}" destId="{0E5458FF-5C84-3B43-91CF-97163D05DB20}" srcOrd="1" destOrd="0" presId="urn:microsoft.com/office/officeart/2005/8/layout/vList4"/>
    <dgm:cxn modelId="{89EAA51E-BB76-404F-97D9-EF45004CD627}" type="presOf" srcId="{CE1F7083-5F8A-874B-9575-07897ECC9B90}" destId="{9A9BD021-410B-3F4E-AFF8-C3EB081D89B4}" srcOrd="1" destOrd="0" presId="urn:microsoft.com/office/officeart/2005/8/layout/vList4"/>
    <dgm:cxn modelId="{A34F1F25-AAF5-B440-9BE9-D37895C539DF}" type="presOf" srcId="{74865CC5-D2DB-4A4A-B1DA-8A24688BD562}" destId="{CF84C883-C3C6-8249-A3D1-259DDCE8D5F6}" srcOrd="1" destOrd="0" presId="urn:microsoft.com/office/officeart/2005/8/layout/vList4"/>
    <dgm:cxn modelId="{300E9A48-BFFB-124D-B32E-326DFF20B48A}" srcId="{F4FB095A-A6A2-8440-B1BB-E484A16DB542}" destId="{74865CC5-D2DB-4A4A-B1DA-8A24688BD562}" srcOrd="3" destOrd="0" parTransId="{CFBDD787-BC34-2E48-8954-45665C321E6E}" sibTransId="{89380012-1BD6-A141-B675-C2A1FA8194FB}"/>
    <dgm:cxn modelId="{0C5DE248-D8DA-F74D-8115-F055FEE36821}" srcId="{F4FB095A-A6A2-8440-B1BB-E484A16DB542}" destId="{9C4C7C83-22A6-074B-9E0F-8C1AA9BA67F1}" srcOrd="0" destOrd="0" parTransId="{BBB21110-04D5-6344-9823-5F411DD14B59}" sibTransId="{2CC4BE61-CE16-6A4E-9075-4BE7B4AFACEC}"/>
    <dgm:cxn modelId="{4DDE6654-2876-E346-AB89-E093109D0F73}" type="presOf" srcId="{9C4C7C83-22A6-074B-9E0F-8C1AA9BA67F1}" destId="{230F3333-CD66-7E47-8BFD-1E5AC6055A30}" srcOrd="0" destOrd="0" presId="urn:microsoft.com/office/officeart/2005/8/layout/vList4"/>
    <dgm:cxn modelId="{2388BE59-9951-AE45-86DD-8841764DA477}" type="presOf" srcId="{1D98F944-0F46-E748-9001-4889694F998A}" destId="{17CB6C41-D249-B746-BD6A-C949029173E5}" srcOrd="1" destOrd="0" presId="urn:microsoft.com/office/officeart/2005/8/layout/vList4"/>
    <dgm:cxn modelId="{41F65F5E-9141-324B-88B8-52504B348EC5}" srcId="{F4FB095A-A6A2-8440-B1BB-E484A16DB542}" destId="{1D98F944-0F46-E748-9001-4889694F998A}" srcOrd="4" destOrd="0" parTransId="{ACACC7B7-16F9-2748-A9A0-841010365182}" sibTransId="{3035D9FA-A71F-5C4C-8710-C17D3C96EFD6}"/>
    <dgm:cxn modelId="{4E605660-AB23-8A40-950D-29D7372B29E7}" srcId="{F4FB095A-A6A2-8440-B1BB-E484A16DB542}" destId="{CE1F7083-5F8A-874B-9575-07897ECC9B90}" srcOrd="2" destOrd="0" parTransId="{74908E55-2AB9-F246-9141-8EAB5C32F3B9}" sibTransId="{17F525D9-8982-8241-BDCA-3C44CC28874E}"/>
    <dgm:cxn modelId="{64F93967-73E1-C840-A9C6-53069779FA3B}" type="presOf" srcId="{1D98F944-0F46-E748-9001-4889694F998A}" destId="{EC830394-8712-F94E-ADD9-892D431373AF}" srcOrd="0" destOrd="0" presId="urn:microsoft.com/office/officeart/2005/8/layout/vList4"/>
    <dgm:cxn modelId="{9E2CE06C-1E75-A647-9B0A-F94D10599D36}" type="presOf" srcId="{CE1F7083-5F8A-874B-9575-07897ECC9B90}" destId="{04B92628-0FF8-5E41-BA75-0610FE40A974}" srcOrd="0" destOrd="0" presId="urn:microsoft.com/office/officeart/2005/8/layout/vList4"/>
    <dgm:cxn modelId="{ADEE038F-3CFA-1347-BC4B-FBA82A2A2DD1}" srcId="{F4FB095A-A6A2-8440-B1BB-E484A16DB542}" destId="{CE4F211C-DFDB-B54E-BD1E-FE25DDE7130F}" srcOrd="1" destOrd="0" parTransId="{5A636278-680E-F147-BA1E-F8F457E04D96}" sibTransId="{0EF6F997-CB20-F54E-9584-164696EA45D1}"/>
    <dgm:cxn modelId="{52CB5B99-C910-2346-A6CB-C985D56C9DAD}" type="presOf" srcId="{CE4F211C-DFDB-B54E-BD1E-FE25DDE7130F}" destId="{3FFDA6F1-05B3-DC44-BD80-1F64FF4A3C57}" srcOrd="0" destOrd="0" presId="urn:microsoft.com/office/officeart/2005/8/layout/vList4"/>
    <dgm:cxn modelId="{46A56BD8-7E96-FF4F-9742-AB7A04B19759}" type="presOf" srcId="{F4FB095A-A6A2-8440-B1BB-E484A16DB542}" destId="{4E308D0A-D1B9-CB45-AA0A-72742A8533AB}" srcOrd="0" destOrd="0" presId="urn:microsoft.com/office/officeart/2005/8/layout/vList4"/>
    <dgm:cxn modelId="{E2D916E0-93B6-C448-AE13-C57043F51B09}" type="presOf" srcId="{CE4F211C-DFDB-B54E-BD1E-FE25DDE7130F}" destId="{05481913-3ACD-B743-9B02-79863ABE12D8}" srcOrd="1" destOrd="0" presId="urn:microsoft.com/office/officeart/2005/8/layout/vList4"/>
    <dgm:cxn modelId="{8B11F6E7-9D8A-A84C-AAC5-C64C12195E16}" type="presParOf" srcId="{4E308D0A-D1B9-CB45-AA0A-72742A8533AB}" destId="{E9A49B35-C7BD-434E-A3D9-AE69B3C18DB2}" srcOrd="0" destOrd="0" presId="urn:microsoft.com/office/officeart/2005/8/layout/vList4"/>
    <dgm:cxn modelId="{3FED74F3-E4C3-E642-87A1-F2A36D68659A}" type="presParOf" srcId="{E9A49B35-C7BD-434E-A3D9-AE69B3C18DB2}" destId="{230F3333-CD66-7E47-8BFD-1E5AC6055A30}" srcOrd="0" destOrd="0" presId="urn:microsoft.com/office/officeart/2005/8/layout/vList4"/>
    <dgm:cxn modelId="{2D4AE631-9871-3948-9D1D-5919934CB636}" type="presParOf" srcId="{E9A49B35-C7BD-434E-A3D9-AE69B3C18DB2}" destId="{3D14D565-A2C1-DB4E-9666-B6DF5198F9A4}" srcOrd="1" destOrd="0" presId="urn:microsoft.com/office/officeart/2005/8/layout/vList4"/>
    <dgm:cxn modelId="{952E9C53-A916-C141-B56B-5970C01ADD39}" type="presParOf" srcId="{E9A49B35-C7BD-434E-A3D9-AE69B3C18DB2}" destId="{0E5458FF-5C84-3B43-91CF-97163D05DB20}" srcOrd="2" destOrd="0" presId="urn:microsoft.com/office/officeart/2005/8/layout/vList4"/>
    <dgm:cxn modelId="{5F62B5B9-B670-5A4E-AED8-B32880911595}" type="presParOf" srcId="{4E308D0A-D1B9-CB45-AA0A-72742A8533AB}" destId="{85799FC9-CD31-DA4C-8730-8A6376322544}" srcOrd="1" destOrd="0" presId="urn:microsoft.com/office/officeart/2005/8/layout/vList4"/>
    <dgm:cxn modelId="{39B70A3E-6E18-B942-A350-B16250D6AC32}" type="presParOf" srcId="{4E308D0A-D1B9-CB45-AA0A-72742A8533AB}" destId="{9D33A122-B8FB-3642-8000-2A6EB499B2F4}" srcOrd="2" destOrd="0" presId="urn:microsoft.com/office/officeart/2005/8/layout/vList4"/>
    <dgm:cxn modelId="{40082EE3-B569-ED4D-B2E5-263EC0BE9433}" type="presParOf" srcId="{9D33A122-B8FB-3642-8000-2A6EB499B2F4}" destId="{3FFDA6F1-05B3-DC44-BD80-1F64FF4A3C57}" srcOrd="0" destOrd="0" presId="urn:microsoft.com/office/officeart/2005/8/layout/vList4"/>
    <dgm:cxn modelId="{CD243FF9-BD4C-FE42-B4E5-0895475B3559}" type="presParOf" srcId="{9D33A122-B8FB-3642-8000-2A6EB499B2F4}" destId="{207C4045-09CA-4648-9E7B-C071018512CB}" srcOrd="1" destOrd="0" presId="urn:microsoft.com/office/officeart/2005/8/layout/vList4"/>
    <dgm:cxn modelId="{B3892223-9723-984F-A3E3-61FBA7B889E4}" type="presParOf" srcId="{9D33A122-B8FB-3642-8000-2A6EB499B2F4}" destId="{05481913-3ACD-B743-9B02-79863ABE12D8}" srcOrd="2" destOrd="0" presId="urn:microsoft.com/office/officeart/2005/8/layout/vList4"/>
    <dgm:cxn modelId="{0BFF27BF-08A2-E845-9D7E-35F9CBDF0513}" type="presParOf" srcId="{4E308D0A-D1B9-CB45-AA0A-72742A8533AB}" destId="{5C247693-95BB-4A4F-8A33-2DBEDF3B8C47}" srcOrd="3" destOrd="0" presId="urn:microsoft.com/office/officeart/2005/8/layout/vList4"/>
    <dgm:cxn modelId="{3171C4D8-A9A8-2945-8D2B-7938FD57E3D7}" type="presParOf" srcId="{4E308D0A-D1B9-CB45-AA0A-72742A8533AB}" destId="{035279B4-4B83-F84D-A3F6-A42EAF0D2CD0}" srcOrd="4" destOrd="0" presId="urn:microsoft.com/office/officeart/2005/8/layout/vList4"/>
    <dgm:cxn modelId="{CA30859C-3689-3043-928B-0497CB8B8BC1}" type="presParOf" srcId="{035279B4-4B83-F84D-A3F6-A42EAF0D2CD0}" destId="{04B92628-0FF8-5E41-BA75-0610FE40A974}" srcOrd="0" destOrd="0" presId="urn:microsoft.com/office/officeart/2005/8/layout/vList4"/>
    <dgm:cxn modelId="{EE6904EC-D95D-3B40-8ADF-631743E18F36}" type="presParOf" srcId="{035279B4-4B83-F84D-A3F6-A42EAF0D2CD0}" destId="{70B2C105-C567-0445-A620-F53B0A7B6DE2}" srcOrd="1" destOrd="0" presId="urn:microsoft.com/office/officeart/2005/8/layout/vList4"/>
    <dgm:cxn modelId="{F9DCDDBF-19B6-7249-B62E-08D3BFE6BE9E}" type="presParOf" srcId="{035279B4-4B83-F84D-A3F6-A42EAF0D2CD0}" destId="{9A9BD021-410B-3F4E-AFF8-C3EB081D89B4}" srcOrd="2" destOrd="0" presId="urn:microsoft.com/office/officeart/2005/8/layout/vList4"/>
    <dgm:cxn modelId="{5488F18C-4277-CC4C-A1FD-40F0F4666788}" type="presParOf" srcId="{4E308D0A-D1B9-CB45-AA0A-72742A8533AB}" destId="{B549F788-D033-754B-AE05-284DBA248ADA}" srcOrd="5" destOrd="0" presId="urn:microsoft.com/office/officeart/2005/8/layout/vList4"/>
    <dgm:cxn modelId="{F1CC52AE-5423-324B-95A3-F097492C5B1D}" type="presParOf" srcId="{4E308D0A-D1B9-CB45-AA0A-72742A8533AB}" destId="{34D4A2E7-A50F-D049-BA83-4843C2562236}" srcOrd="6" destOrd="0" presId="urn:microsoft.com/office/officeart/2005/8/layout/vList4"/>
    <dgm:cxn modelId="{A7D763B8-C1CB-844E-AAFF-9FAF6C5D907B}" type="presParOf" srcId="{34D4A2E7-A50F-D049-BA83-4843C2562236}" destId="{357F4A22-FE2B-4A49-A239-5444D40EDED3}" srcOrd="0" destOrd="0" presId="urn:microsoft.com/office/officeart/2005/8/layout/vList4"/>
    <dgm:cxn modelId="{6FEDCF73-114A-774E-9AB3-A23B0F986710}" type="presParOf" srcId="{34D4A2E7-A50F-D049-BA83-4843C2562236}" destId="{85956BD0-48C6-7944-AFC6-E8DF8F021894}" srcOrd="1" destOrd="0" presId="urn:microsoft.com/office/officeart/2005/8/layout/vList4"/>
    <dgm:cxn modelId="{159F027B-165E-BA4F-878A-04029B679313}" type="presParOf" srcId="{34D4A2E7-A50F-D049-BA83-4843C2562236}" destId="{CF84C883-C3C6-8249-A3D1-259DDCE8D5F6}" srcOrd="2" destOrd="0" presId="urn:microsoft.com/office/officeart/2005/8/layout/vList4"/>
    <dgm:cxn modelId="{422E187C-50A1-9D47-9993-E1850C2547AC}" type="presParOf" srcId="{4E308D0A-D1B9-CB45-AA0A-72742A8533AB}" destId="{E82E5DCE-FA73-1D47-9EBD-E7D17FE07E58}" srcOrd="7" destOrd="0" presId="urn:microsoft.com/office/officeart/2005/8/layout/vList4"/>
    <dgm:cxn modelId="{4C0AE98A-0180-BE4A-B22C-FC55321EE4E0}" type="presParOf" srcId="{4E308D0A-D1B9-CB45-AA0A-72742A8533AB}" destId="{A0F3F6EA-9452-1247-B5E8-9672BAB766A6}" srcOrd="8" destOrd="0" presId="urn:microsoft.com/office/officeart/2005/8/layout/vList4"/>
    <dgm:cxn modelId="{BA008106-F6DE-D546-B8F3-45418E26854D}" type="presParOf" srcId="{A0F3F6EA-9452-1247-B5E8-9672BAB766A6}" destId="{EC830394-8712-F94E-ADD9-892D431373AF}" srcOrd="0" destOrd="0" presId="urn:microsoft.com/office/officeart/2005/8/layout/vList4"/>
    <dgm:cxn modelId="{707DAEAE-3668-604D-9363-3F0413B2FAEC}" type="presParOf" srcId="{A0F3F6EA-9452-1247-B5E8-9672BAB766A6}" destId="{36CEC377-2AAC-3E4B-B763-8287F669A9BE}" srcOrd="1" destOrd="0" presId="urn:microsoft.com/office/officeart/2005/8/layout/vList4"/>
    <dgm:cxn modelId="{5D114C2E-5714-5A4A-9B77-E7FCED8FB200}" type="presParOf" srcId="{A0F3F6EA-9452-1247-B5E8-9672BAB766A6}" destId="{17CB6C41-D249-B746-BD6A-C949029173E5}" srcOrd="2" destOrd="0" presId="urn:microsoft.com/office/officeart/2005/8/layout/vList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9BDB0B7-5CF3-564E-8339-BE81F61DD444}" type="doc">
      <dgm:prSet loTypeId="urn:microsoft.com/office/officeart/2005/8/layout/lProcess3" loCatId="pyramid" qsTypeId="urn:microsoft.com/office/officeart/2005/8/quickstyle/3d1" qsCatId="3D" csTypeId="urn:microsoft.com/office/officeart/2005/8/colors/accent1_2" csCatId="accent1" phldr="1"/>
      <dgm:spPr/>
      <dgm:t>
        <a:bodyPr/>
        <a:lstStyle/>
        <a:p>
          <a:endParaRPr lang="en-US"/>
        </a:p>
      </dgm:t>
    </dgm:pt>
    <dgm:pt modelId="{6EC2B1E6-5CDE-9A46-A2D9-559DAB061628}">
      <dgm:prSet/>
      <dgm:spPr/>
      <dgm:t>
        <a:bodyPr/>
        <a:lstStyle/>
        <a:p>
          <a:r>
            <a:rPr lang="ru-RU" baseline="0" dirty="0"/>
            <a:t>Новое руководство Армении дол­жно взять стратегический курс на революционную концепцию опере­жаю­щего роста качества знаний, преж­де все­го путем обеспечения роста и воспроизводства прежде всего докторов экономических наук с учетом зарубежного опыта. </a:t>
          </a:r>
          <a:endParaRPr lang="en-US" dirty="0"/>
        </a:p>
      </dgm:t>
    </dgm:pt>
    <dgm:pt modelId="{2DC3CBBE-B21F-FD4A-8941-68EE12850F04}" type="parTrans" cxnId="{8353252F-FF16-AB4C-8E78-359DBBAC9A43}">
      <dgm:prSet/>
      <dgm:spPr/>
      <dgm:t>
        <a:bodyPr/>
        <a:lstStyle/>
        <a:p>
          <a:endParaRPr lang="en-US"/>
        </a:p>
      </dgm:t>
    </dgm:pt>
    <dgm:pt modelId="{53F708B5-2859-DE4D-9E60-F27011540160}" type="sibTrans" cxnId="{8353252F-FF16-AB4C-8E78-359DBBAC9A43}">
      <dgm:prSet/>
      <dgm:spPr/>
      <dgm:t>
        <a:bodyPr/>
        <a:lstStyle/>
        <a:p>
          <a:endParaRPr lang="en-US"/>
        </a:p>
      </dgm:t>
    </dgm:pt>
    <dgm:pt modelId="{F7488068-B6A5-6C4A-8B24-EEF109968B5D}">
      <dgm:prSet/>
      <dgm:spPr/>
      <dgm:t>
        <a:bodyPr/>
        <a:lstStyle/>
        <a:p>
          <a:r>
            <a:rPr lang="ru-RU" baseline="0" dirty="0"/>
            <a:t>Необходимо определить принципы и критерии подбора членов спе­циа­ли­зированных советов по присуждению докторс­ких дис­сер­таций в области экономических наук. Следует незамед­лительно при­нять меры по повышению качества деятельности подобных советов. Требует чет­ко­го определения номенклатуры (паспортов) специализаций и рассмотреть вопрос их расширения для советов, дейст­ву­ющих при университетах.</a:t>
          </a:r>
          <a:endParaRPr lang="en-US" dirty="0"/>
        </a:p>
      </dgm:t>
    </dgm:pt>
    <dgm:pt modelId="{C66337EB-E7A4-6D4B-8387-1D1A23FF6319}" type="parTrans" cxnId="{9F8AA6CC-0294-7749-BB1C-F7A0D059B8B9}">
      <dgm:prSet/>
      <dgm:spPr/>
      <dgm:t>
        <a:bodyPr/>
        <a:lstStyle/>
        <a:p>
          <a:endParaRPr lang="en-US"/>
        </a:p>
      </dgm:t>
    </dgm:pt>
    <dgm:pt modelId="{D5CF4455-7A2C-8647-85AC-FE355BEBB49B}" type="sibTrans" cxnId="{9F8AA6CC-0294-7749-BB1C-F7A0D059B8B9}">
      <dgm:prSet/>
      <dgm:spPr/>
      <dgm:t>
        <a:bodyPr/>
        <a:lstStyle/>
        <a:p>
          <a:endParaRPr lang="en-US"/>
        </a:p>
      </dgm:t>
    </dgm:pt>
    <dgm:pt modelId="{0353BCFB-884E-5346-8912-AD0958F58274}" type="pres">
      <dgm:prSet presAssocID="{39BDB0B7-5CF3-564E-8339-BE81F61DD444}" presName="Name0" presStyleCnt="0">
        <dgm:presLayoutVars>
          <dgm:chPref val="3"/>
          <dgm:dir/>
          <dgm:animLvl val="lvl"/>
          <dgm:resizeHandles/>
        </dgm:presLayoutVars>
      </dgm:prSet>
      <dgm:spPr/>
    </dgm:pt>
    <dgm:pt modelId="{F59413D4-72D6-B54C-B1D8-B353039D3800}" type="pres">
      <dgm:prSet presAssocID="{6EC2B1E6-5CDE-9A46-A2D9-559DAB061628}" presName="horFlow" presStyleCnt="0"/>
      <dgm:spPr/>
    </dgm:pt>
    <dgm:pt modelId="{BBAE0F8F-3076-5142-8081-0F012FDC0D5A}" type="pres">
      <dgm:prSet presAssocID="{6EC2B1E6-5CDE-9A46-A2D9-559DAB061628}" presName="bigChev" presStyleLbl="node1" presStyleIdx="0" presStyleCnt="2" custScaleX="152080" custLinFactNeighborX="9497" custLinFactNeighborY="349"/>
      <dgm:spPr/>
    </dgm:pt>
    <dgm:pt modelId="{300702A7-260A-0342-91FC-D57A31594B22}" type="pres">
      <dgm:prSet presAssocID="{6EC2B1E6-5CDE-9A46-A2D9-559DAB061628}" presName="vSp" presStyleCnt="0"/>
      <dgm:spPr/>
    </dgm:pt>
    <dgm:pt modelId="{3407B37F-2AFD-E745-8A65-529101452610}" type="pres">
      <dgm:prSet presAssocID="{F7488068-B6A5-6C4A-8B24-EEF109968B5D}" presName="horFlow" presStyleCnt="0"/>
      <dgm:spPr/>
    </dgm:pt>
    <dgm:pt modelId="{302A2093-05AC-194A-98AC-9FA8CBC87ADA}" type="pres">
      <dgm:prSet presAssocID="{F7488068-B6A5-6C4A-8B24-EEF109968B5D}" presName="bigChev" presStyleLbl="node1" presStyleIdx="1" presStyleCnt="2" custScaleX="153754"/>
      <dgm:spPr/>
    </dgm:pt>
  </dgm:ptLst>
  <dgm:cxnLst>
    <dgm:cxn modelId="{627A5C1B-E2CE-0444-9E45-44FC6D01EA85}" type="presOf" srcId="{6EC2B1E6-5CDE-9A46-A2D9-559DAB061628}" destId="{BBAE0F8F-3076-5142-8081-0F012FDC0D5A}" srcOrd="0" destOrd="0" presId="urn:microsoft.com/office/officeart/2005/8/layout/lProcess3"/>
    <dgm:cxn modelId="{CD9BEA24-5459-AD46-88AF-BD1DC617105C}" type="presOf" srcId="{39BDB0B7-5CF3-564E-8339-BE81F61DD444}" destId="{0353BCFB-884E-5346-8912-AD0958F58274}" srcOrd="0" destOrd="0" presId="urn:microsoft.com/office/officeart/2005/8/layout/lProcess3"/>
    <dgm:cxn modelId="{8353252F-FF16-AB4C-8E78-359DBBAC9A43}" srcId="{39BDB0B7-5CF3-564E-8339-BE81F61DD444}" destId="{6EC2B1E6-5CDE-9A46-A2D9-559DAB061628}" srcOrd="0" destOrd="0" parTransId="{2DC3CBBE-B21F-FD4A-8941-68EE12850F04}" sibTransId="{53F708B5-2859-DE4D-9E60-F27011540160}"/>
    <dgm:cxn modelId="{3CC5EF40-2C8D-8840-B3FF-2A8B59949DBF}" type="presOf" srcId="{F7488068-B6A5-6C4A-8B24-EEF109968B5D}" destId="{302A2093-05AC-194A-98AC-9FA8CBC87ADA}" srcOrd="0" destOrd="0" presId="urn:microsoft.com/office/officeart/2005/8/layout/lProcess3"/>
    <dgm:cxn modelId="{9F8AA6CC-0294-7749-BB1C-F7A0D059B8B9}" srcId="{39BDB0B7-5CF3-564E-8339-BE81F61DD444}" destId="{F7488068-B6A5-6C4A-8B24-EEF109968B5D}" srcOrd="1" destOrd="0" parTransId="{C66337EB-E7A4-6D4B-8387-1D1A23FF6319}" sibTransId="{D5CF4455-7A2C-8647-85AC-FE355BEBB49B}"/>
    <dgm:cxn modelId="{E290E332-AB0B-DB47-BF47-603CBE4D21E0}" type="presParOf" srcId="{0353BCFB-884E-5346-8912-AD0958F58274}" destId="{F59413D4-72D6-B54C-B1D8-B353039D3800}" srcOrd="0" destOrd="0" presId="urn:microsoft.com/office/officeart/2005/8/layout/lProcess3"/>
    <dgm:cxn modelId="{E52C4ADD-6650-2E4E-8457-CA7097CCB4E9}" type="presParOf" srcId="{F59413D4-72D6-B54C-B1D8-B353039D3800}" destId="{BBAE0F8F-3076-5142-8081-0F012FDC0D5A}" srcOrd="0" destOrd="0" presId="urn:microsoft.com/office/officeart/2005/8/layout/lProcess3"/>
    <dgm:cxn modelId="{CEC9BA04-D22D-4C43-9B66-489320BC2F26}" type="presParOf" srcId="{0353BCFB-884E-5346-8912-AD0958F58274}" destId="{300702A7-260A-0342-91FC-D57A31594B22}" srcOrd="1" destOrd="0" presId="urn:microsoft.com/office/officeart/2005/8/layout/lProcess3"/>
    <dgm:cxn modelId="{5BAC94EF-D033-8B47-B7AB-1051E0576092}" type="presParOf" srcId="{0353BCFB-884E-5346-8912-AD0958F58274}" destId="{3407B37F-2AFD-E745-8A65-529101452610}" srcOrd="2" destOrd="0" presId="urn:microsoft.com/office/officeart/2005/8/layout/lProcess3"/>
    <dgm:cxn modelId="{D05D79FD-3AC2-A14D-9CB1-7E643A2F46FC}" type="presParOf" srcId="{3407B37F-2AFD-E745-8A65-529101452610}" destId="{302A2093-05AC-194A-98AC-9FA8CBC87ADA}" srcOrd="0"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8C3CC8A-8A7C-8E48-99CE-44C4CF9E83F2}"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en-US"/>
        </a:p>
      </dgm:t>
    </dgm:pt>
    <dgm:pt modelId="{361C0FA8-D804-0A4F-B10D-5508BDD84792}">
      <dgm:prSet/>
      <dgm:spPr/>
      <dgm:t>
        <a:bodyPr/>
        <a:lstStyle/>
        <a:p>
          <a:r>
            <a:rPr lang="en-US" b="1" baseline="0"/>
            <a:t>Опыт США </a:t>
          </a:r>
          <a:endParaRPr lang="en-US"/>
        </a:p>
      </dgm:t>
    </dgm:pt>
    <dgm:pt modelId="{B720108C-C9B2-AB42-8B6D-FAC4B879E458}" type="parTrans" cxnId="{2F40AC5E-9952-9F45-B695-DBE2DF878093}">
      <dgm:prSet/>
      <dgm:spPr/>
      <dgm:t>
        <a:bodyPr/>
        <a:lstStyle/>
        <a:p>
          <a:endParaRPr lang="en-US"/>
        </a:p>
      </dgm:t>
    </dgm:pt>
    <dgm:pt modelId="{AD6F7A39-9698-1540-8653-0F2466491FAC}" type="sibTrans" cxnId="{2F40AC5E-9952-9F45-B695-DBE2DF878093}">
      <dgm:prSet/>
      <dgm:spPr/>
      <dgm:t>
        <a:bodyPr/>
        <a:lstStyle/>
        <a:p>
          <a:endParaRPr lang="en-US"/>
        </a:p>
      </dgm:t>
    </dgm:pt>
    <dgm:pt modelId="{88A6C3F0-6B46-814B-9F0E-DDDBD68EECC7}">
      <dgm:prSet/>
      <dgm:spPr/>
      <dgm:t>
        <a:bodyPr/>
        <a:lstStyle/>
        <a:p>
          <a:pPr algn="l">
            <a:buNone/>
          </a:pPr>
          <a:endParaRPr lang="en-US" dirty="0"/>
        </a:p>
      </dgm:t>
    </dgm:pt>
    <dgm:pt modelId="{6854BCE8-2F6D-334B-8929-CC9A0DAB4726}" type="parTrans" cxnId="{EAFC548F-C572-9349-AA33-3B06F5834C8C}">
      <dgm:prSet/>
      <dgm:spPr/>
      <dgm:t>
        <a:bodyPr/>
        <a:lstStyle/>
        <a:p>
          <a:endParaRPr lang="en-US"/>
        </a:p>
      </dgm:t>
    </dgm:pt>
    <dgm:pt modelId="{F00F8618-7535-E243-82C8-EC221522CCF0}" type="sibTrans" cxnId="{EAFC548F-C572-9349-AA33-3B06F5834C8C}">
      <dgm:prSet/>
      <dgm:spPr/>
      <dgm:t>
        <a:bodyPr/>
        <a:lstStyle/>
        <a:p>
          <a:endParaRPr lang="en-US"/>
        </a:p>
      </dgm:t>
    </dgm:pt>
    <dgm:pt modelId="{F0BE2A9A-0BA4-F04B-B220-952D732A7D9B}">
      <dgm:prSet/>
      <dgm:spPr/>
      <dgm:t>
        <a:bodyPr/>
        <a:lstStyle/>
        <a:p>
          <a:pPr algn="just">
            <a:buFont typeface="Arial" panose="020B0604020202020204" pitchFamily="34" charset="0"/>
            <a:buNone/>
          </a:pPr>
          <a:r>
            <a:rPr lang="en-US" baseline="0" dirty="0" err="1"/>
            <a:t>Расходы</a:t>
          </a:r>
          <a:r>
            <a:rPr lang="en-US" baseline="0" dirty="0"/>
            <a:t> </a:t>
          </a:r>
          <a:r>
            <a:rPr lang="en-US" baseline="0" dirty="0" err="1"/>
            <a:t>на</a:t>
          </a:r>
          <a:r>
            <a:rPr lang="en-US" baseline="0" dirty="0"/>
            <a:t> </a:t>
          </a:r>
          <a:r>
            <a:rPr lang="en-US" baseline="0" dirty="0" err="1"/>
            <a:t>науку</a:t>
          </a:r>
          <a:r>
            <a:rPr lang="en-US" baseline="0" dirty="0"/>
            <a:t> </a:t>
          </a:r>
          <a:r>
            <a:rPr lang="en-US" baseline="0" dirty="0" err="1"/>
            <a:t>в</a:t>
          </a:r>
          <a:r>
            <a:rPr lang="en-US" baseline="0" dirty="0"/>
            <a:t> США </a:t>
          </a:r>
          <a:r>
            <a:rPr lang="en-US" baseline="0" dirty="0" err="1"/>
            <a:t>отно­си­тельно</a:t>
          </a:r>
          <a:r>
            <a:rPr lang="en-US" baseline="0" dirty="0"/>
            <a:t> ВВП </a:t>
          </a:r>
          <a:r>
            <a:rPr lang="en-US" baseline="0" dirty="0" err="1"/>
            <a:t>сос­тавляет</a:t>
          </a:r>
          <a:r>
            <a:rPr lang="en-US" baseline="0" dirty="0"/>
            <a:t> </a:t>
          </a:r>
          <a:r>
            <a:rPr lang="en-US" baseline="0" dirty="0" err="1"/>
            <a:t>при­мерно</a:t>
          </a:r>
          <a:r>
            <a:rPr lang="en-US" baseline="0" dirty="0"/>
            <a:t> 2.6%, </a:t>
          </a:r>
          <a:r>
            <a:rPr lang="en-US" baseline="0" dirty="0" err="1"/>
            <a:t>в</a:t>
          </a:r>
          <a:r>
            <a:rPr lang="en-US" baseline="0" dirty="0"/>
            <a:t> </a:t>
          </a:r>
          <a:r>
            <a:rPr lang="en-US" baseline="0" dirty="0" err="1"/>
            <a:t>Англии</a:t>
          </a:r>
          <a:r>
            <a:rPr lang="en-US" baseline="0" dirty="0"/>
            <a:t> – 2.1%, </a:t>
          </a:r>
          <a:r>
            <a:rPr lang="en-US" baseline="0" dirty="0" err="1"/>
            <a:t>средние</a:t>
          </a:r>
          <a:r>
            <a:rPr lang="en-US" baseline="0" dirty="0"/>
            <a:t> </a:t>
          </a:r>
          <a:r>
            <a:rPr lang="en-US" baseline="0" dirty="0" err="1"/>
            <a:t>зат­раты</a:t>
          </a:r>
          <a:r>
            <a:rPr lang="en-US" baseline="0" dirty="0"/>
            <a:t> </a:t>
          </a:r>
          <a:r>
            <a:rPr lang="en-US" baseline="0" dirty="0" err="1"/>
            <a:t>на</a:t>
          </a:r>
          <a:r>
            <a:rPr lang="en-US" baseline="0" dirty="0"/>
            <a:t> </a:t>
          </a:r>
          <a:r>
            <a:rPr lang="en-US" baseline="0" dirty="0" err="1"/>
            <a:t>одного</a:t>
          </a:r>
          <a:r>
            <a:rPr lang="en-US" baseline="0" dirty="0"/>
            <a:t> </a:t>
          </a:r>
          <a:r>
            <a:rPr lang="en-US" baseline="0" dirty="0" err="1"/>
            <a:t>ис­сле­­дователя</a:t>
          </a:r>
          <a:r>
            <a:rPr lang="en-US" baseline="0" dirty="0"/>
            <a:t> - </a:t>
          </a:r>
          <a:r>
            <a:rPr lang="en-US" baseline="0" dirty="0" err="1"/>
            <a:t>около</a:t>
          </a:r>
          <a:r>
            <a:rPr lang="en-US" baseline="0" dirty="0"/>
            <a:t> 30 </a:t>
          </a:r>
          <a:r>
            <a:rPr lang="en-US" baseline="0" dirty="0" err="1"/>
            <a:t>тысяч</a:t>
          </a:r>
          <a:r>
            <a:rPr lang="en-US" baseline="0" dirty="0"/>
            <a:t> $ </a:t>
          </a:r>
          <a:r>
            <a:rPr lang="en-US" baseline="0" dirty="0" err="1"/>
            <a:t>в</a:t>
          </a:r>
          <a:r>
            <a:rPr lang="en-US" baseline="0" dirty="0"/>
            <a:t> </a:t>
          </a:r>
          <a:r>
            <a:rPr lang="en-US" baseline="0" dirty="0" err="1"/>
            <a:t>год</a:t>
          </a:r>
          <a:r>
            <a:rPr lang="en-US" baseline="0" dirty="0"/>
            <a:t>. </a:t>
          </a:r>
          <a:r>
            <a:rPr lang="en-US" baseline="0" dirty="0" err="1"/>
            <a:t>Около</a:t>
          </a:r>
          <a:r>
            <a:rPr lang="en-US" baseline="0" dirty="0"/>
            <a:t> 12 % </a:t>
          </a:r>
          <a:r>
            <a:rPr lang="en-US" baseline="0" dirty="0" err="1"/>
            <a:t>всех</a:t>
          </a:r>
          <a:r>
            <a:rPr lang="en-US" baseline="0" dirty="0"/>
            <a:t> </a:t>
          </a:r>
          <a:r>
            <a:rPr lang="en-US" baseline="0" dirty="0" err="1"/>
            <a:t>рас­хо­дов</a:t>
          </a:r>
          <a:r>
            <a:rPr lang="en-US" baseline="0" dirty="0"/>
            <a:t> </a:t>
          </a:r>
          <a:r>
            <a:rPr lang="en-US" baseline="0" dirty="0" err="1"/>
            <a:t>на</a:t>
          </a:r>
          <a:r>
            <a:rPr lang="en-US" baseline="0" dirty="0"/>
            <a:t> НИР - </a:t>
          </a:r>
          <a:r>
            <a:rPr lang="en-US" baseline="0" dirty="0" err="1"/>
            <a:t>на</a:t>
          </a:r>
          <a:r>
            <a:rPr lang="en-US" baseline="0" dirty="0"/>
            <a:t> </a:t>
          </a:r>
          <a:r>
            <a:rPr lang="en-US" baseline="0" dirty="0" err="1"/>
            <a:t>фундаментальные</a:t>
          </a:r>
          <a:r>
            <a:rPr lang="en-US" baseline="0" dirty="0"/>
            <a:t> </a:t>
          </a:r>
          <a:r>
            <a:rPr lang="en-US" baseline="0" dirty="0" err="1"/>
            <a:t>иссле­до­вания</a:t>
          </a:r>
          <a:r>
            <a:rPr lang="en-US" baseline="0" dirty="0"/>
            <a:t>, 23% - </a:t>
          </a:r>
          <a:r>
            <a:rPr lang="en-US" baseline="0" dirty="0" err="1"/>
            <a:t>на</a:t>
          </a:r>
          <a:r>
            <a:rPr lang="en-US" baseline="0" dirty="0"/>
            <a:t> </a:t>
          </a:r>
          <a:r>
            <a:rPr lang="en-US" baseline="0" dirty="0" err="1"/>
            <a:t>прик­­лад­ные</a:t>
          </a:r>
          <a:r>
            <a:rPr lang="en-US" baseline="0" dirty="0"/>
            <a:t>, </a:t>
          </a:r>
          <a:r>
            <a:rPr lang="en-US" baseline="0" dirty="0" err="1"/>
            <a:t>а</a:t>
          </a:r>
          <a:r>
            <a:rPr lang="en-US" baseline="0" dirty="0"/>
            <a:t> 65% - </a:t>
          </a:r>
          <a:r>
            <a:rPr lang="en-US" baseline="0" dirty="0" err="1"/>
            <a:t>на</a:t>
          </a:r>
          <a:r>
            <a:rPr lang="en-US" baseline="0" dirty="0"/>
            <a:t> </a:t>
          </a:r>
          <a:r>
            <a:rPr lang="en-US" baseline="0" dirty="0" err="1"/>
            <a:t>опытно-конструкторские</a:t>
          </a:r>
          <a:r>
            <a:rPr lang="en-US" baseline="0" dirty="0"/>
            <a:t> </a:t>
          </a:r>
          <a:r>
            <a:rPr lang="en-US" baseline="0" dirty="0" err="1"/>
            <a:t>и</a:t>
          </a:r>
          <a:r>
            <a:rPr lang="en-US" baseline="0" dirty="0"/>
            <a:t> </a:t>
          </a:r>
          <a:r>
            <a:rPr lang="en-US" baseline="0" dirty="0" err="1"/>
            <a:t>техно­ло­ги­ческие</a:t>
          </a:r>
          <a:r>
            <a:rPr lang="en-US" baseline="0" dirty="0"/>
            <a:t> </a:t>
          </a:r>
          <a:r>
            <a:rPr lang="en-US" baseline="0" dirty="0" err="1"/>
            <a:t>раз­работки</a:t>
          </a:r>
          <a:r>
            <a:rPr lang="en-US" baseline="0" dirty="0"/>
            <a:t>. </a:t>
          </a:r>
          <a:r>
            <a:rPr lang="en-US" baseline="0" dirty="0" err="1"/>
            <a:t>Кон­суль­тационный</a:t>
          </a:r>
          <a:r>
            <a:rPr lang="en-US" baseline="0" dirty="0"/>
            <a:t> </a:t>
          </a:r>
          <a:r>
            <a:rPr lang="en-US" baseline="0" dirty="0" err="1"/>
            <a:t>ко­ми­­тет</a:t>
          </a:r>
          <a:r>
            <a:rPr lang="en-US" baseline="0" dirty="0"/>
            <a:t> </a:t>
          </a:r>
          <a:r>
            <a:rPr lang="en-US" baseline="0" dirty="0" err="1"/>
            <a:t>по</a:t>
          </a:r>
          <a:r>
            <a:rPr lang="en-US" baseline="0" dirty="0"/>
            <a:t> </a:t>
          </a:r>
          <a:r>
            <a:rPr lang="en-US" baseline="0" dirty="0" err="1"/>
            <a:t>воп­росам</a:t>
          </a:r>
          <a:r>
            <a:rPr lang="en-US" baseline="0" dirty="0"/>
            <a:t> </a:t>
          </a:r>
          <a:r>
            <a:rPr lang="en-US" baseline="0" dirty="0" err="1"/>
            <a:t>по</a:t>
          </a:r>
          <a:r>
            <a:rPr lang="en-US" baseline="0" dirty="0"/>
            <a:t> </a:t>
          </a:r>
          <a:r>
            <a:rPr lang="en-US" baseline="0" dirty="0" err="1"/>
            <a:t>науке</a:t>
          </a:r>
          <a:r>
            <a:rPr lang="en-US" baseline="0" dirty="0"/>
            <a:t> </a:t>
          </a:r>
          <a:r>
            <a:rPr lang="en-US" baseline="0" dirty="0" err="1"/>
            <a:t>при</a:t>
          </a:r>
          <a:r>
            <a:rPr lang="en-US" baseline="0" dirty="0"/>
            <a:t> </a:t>
          </a:r>
          <a:r>
            <a:rPr lang="en-US" baseline="0" dirty="0" err="1"/>
            <a:t>Пре­зиденте</a:t>
          </a:r>
          <a:r>
            <a:rPr lang="en-US" baseline="0" dirty="0"/>
            <a:t> США </a:t>
          </a:r>
          <a:r>
            <a:rPr lang="en-US" baseline="0" dirty="0" err="1"/>
            <a:t>еще</a:t>
          </a:r>
          <a:r>
            <a:rPr lang="en-US" baseline="0" dirty="0"/>
            <a:t> </a:t>
          </a:r>
          <a:r>
            <a:rPr lang="en-US" baseline="0" dirty="0" err="1"/>
            <a:t>в</a:t>
          </a:r>
          <a:r>
            <a:rPr lang="en-US" baseline="0" dirty="0"/>
            <a:t> 1970г. </a:t>
          </a:r>
          <a:r>
            <a:rPr lang="en-US" baseline="0" dirty="0" err="1"/>
            <a:t>предложил</a:t>
          </a:r>
          <a:r>
            <a:rPr lang="en-US" baseline="0" dirty="0"/>
            <a:t> </a:t>
          </a:r>
          <a:r>
            <a:rPr lang="en-US" baseline="0" dirty="0" err="1"/>
            <a:t>еже­годно</a:t>
          </a:r>
          <a:r>
            <a:rPr lang="en-US" baseline="0" dirty="0"/>
            <a:t> </a:t>
          </a:r>
          <a:r>
            <a:rPr lang="en-US" baseline="0" dirty="0" err="1"/>
            <a:t>готовить</a:t>
          </a:r>
          <a:r>
            <a:rPr lang="en-US" baseline="0" dirty="0"/>
            <a:t> </a:t>
          </a:r>
          <a:r>
            <a:rPr lang="en-US" baseline="0" dirty="0" err="1"/>
            <a:t>до</a:t>
          </a:r>
          <a:r>
            <a:rPr lang="en-US" baseline="0" dirty="0"/>
            <a:t> 7500 </a:t>
          </a:r>
          <a:r>
            <a:rPr lang="en-US" baseline="0" dirty="0" err="1"/>
            <a:t>докторов</a:t>
          </a:r>
          <a:r>
            <a:rPr lang="en-US" baseline="0" dirty="0"/>
            <a:t> </a:t>
          </a:r>
          <a:r>
            <a:rPr lang="en-US" baseline="0" dirty="0" err="1"/>
            <a:t>наук</a:t>
          </a:r>
          <a:r>
            <a:rPr lang="en-US" baseline="0" dirty="0"/>
            <a:t>. </a:t>
          </a:r>
          <a:endParaRPr lang="en-US" dirty="0"/>
        </a:p>
      </dgm:t>
    </dgm:pt>
    <dgm:pt modelId="{95BC32AC-08E0-094A-8467-360A68DFE730}" type="parTrans" cxnId="{85A93735-62D7-FE40-9C51-40A9EAB3E9B1}">
      <dgm:prSet/>
      <dgm:spPr/>
    </dgm:pt>
    <dgm:pt modelId="{BC4BED5D-2CF6-1344-AB52-067D51293FEB}" type="sibTrans" cxnId="{85A93735-62D7-FE40-9C51-40A9EAB3E9B1}">
      <dgm:prSet/>
      <dgm:spPr/>
    </dgm:pt>
    <dgm:pt modelId="{55197131-9950-7846-9475-EF6F0EBC824D}">
      <dgm:prSet/>
      <dgm:spPr/>
      <dgm:t>
        <a:bodyPr/>
        <a:lstStyle/>
        <a:p>
          <a:pPr algn="just">
            <a:buFont typeface="Arial" panose="020B0604020202020204" pitchFamily="34" charset="0"/>
            <a:buNone/>
          </a:pPr>
          <a:r>
            <a:rPr lang="en-US" baseline="0" dirty="0"/>
            <a:t> </a:t>
          </a:r>
          <a:r>
            <a:rPr lang="en-US" baseline="0" dirty="0" err="1"/>
            <a:t>В</a:t>
          </a:r>
          <a:r>
            <a:rPr lang="en-US" baseline="0" dirty="0"/>
            <a:t> США </a:t>
          </a:r>
          <a:r>
            <a:rPr lang="en-US" baseline="0" dirty="0" err="1"/>
            <a:t>правительство</a:t>
          </a:r>
          <a:r>
            <a:rPr lang="en-US" baseline="0" dirty="0"/>
            <a:t> </a:t>
          </a:r>
          <a:r>
            <a:rPr lang="en-US" baseline="0" dirty="0" err="1"/>
            <a:t>использует</a:t>
          </a:r>
          <a:r>
            <a:rPr lang="en-US" baseline="0" dirty="0"/>
            <a:t> </a:t>
          </a:r>
          <a:r>
            <a:rPr lang="en-US" baseline="0" dirty="0" err="1"/>
            <a:t>инструмент</a:t>
          </a:r>
          <a:r>
            <a:rPr lang="en-US" baseline="0" dirty="0"/>
            <a:t> </a:t>
          </a:r>
          <a:r>
            <a:rPr lang="en-US" baseline="0" dirty="0" err="1"/>
            <a:t>планирования</a:t>
          </a:r>
          <a:r>
            <a:rPr lang="en-US" baseline="0" dirty="0"/>
            <a:t> </a:t>
          </a:r>
          <a:r>
            <a:rPr lang="en-US" baseline="0" dirty="0" err="1"/>
            <a:t>и</a:t>
          </a:r>
          <a:r>
            <a:rPr lang="en-US" baseline="0" dirty="0"/>
            <a:t> </a:t>
          </a:r>
          <a:r>
            <a:rPr lang="en-US" baseline="0" dirty="0" err="1"/>
            <a:t>обес­пе­чения</a:t>
          </a:r>
          <a:r>
            <a:rPr lang="en-US" baseline="0" dirty="0"/>
            <a:t> </a:t>
          </a:r>
          <a:r>
            <a:rPr lang="en-US" baseline="0" dirty="0" err="1"/>
            <a:t>роста</a:t>
          </a:r>
          <a:r>
            <a:rPr lang="en-US" baseline="0" dirty="0"/>
            <a:t> </a:t>
          </a:r>
          <a:r>
            <a:rPr lang="en-US" baseline="0" dirty="0" err="1"/>
            <a:t>научных</a:t>
          </a:r>
          <a:r>
            <a:rPr lang="en-US" baseline="0" dirty="0"/>
            <a:t> </a:t>
          </a:r>
          <a:r>
            <a:rPr lang="en-US" baseline="0" dirty="0" err="1"/>
            <a:t>и</a:t>
          </a:r>
          <a:r>
            <a:rPr lang="en-US" baseline="0" dirty="0"/>
            <a:t> </a:t>
          </a:r>
          <a:r>
            <a:rPr lang="en-US" baseline="0" dirty="0" err="1"/>
            <a:t>ин­женерно-технических</a:t>
          </a:r>
          <a:r>
            <a:rPr lang="en-US" baseline="0" dirty="0"/>
            <a:t> </a:t>
          </a:r>
          <a:r>
            <a:rPr lang="en-US" baseline="0" dirty="0" err="1"/>
            <a:t>кадров</a:t>
          </a:r>
          <a:r>
            <a:rPr lang="en-US" baseline="0" dirty="0"/>
            <a:t>, </a:t>
          </a:r>
          <a:r>
            <a:rPr lang="en-US" baseline="0" dirty="0" err="1"/>
            <a:t>спе­циа­листов</a:t>
          </a:r>
          <a:r>
            <a:rPr lang="en-US" baseline="0" dirty="0"/>
            <a:t> </a:t>
          </a:r>
          <a:r>
            <a:rPr lang="en-US" baseline="0" dirty="0" err="1"/>
            <a:t>высшей</a:t>
          </a:r>
          <a:r>
            <a:rPr lang="en-US" baseline="0" dirty="0"/>
            <a:t> </a:t>
          </a:r>
          <a:r>
            <a:rPr lang="en-US" baseline="0" dirty="0" err="1"/>
            <a:t>квалификации</a:t>
          </a:r>
          <a:r>
            <a:rPr lang="en-US" baseline="0" dirty="0"/>
            <a:t>. </a:t>
          </a:r>
          <a:endParaRPr lang="en-US" dirty="0"/>
        </a:p>
      </dgm:t>
    </dgm:pt>
    <dgm:pt modelId="{1FF63914-BA1C-4842-8B26-E8D9A4F28F8F}" type="sibTrans" cxnId="{925A12BE-157C-F940-84A3-8E0EBEEEFEEC}">
      <dgm:prSet/>
      <dgm:spPr/>
      <dgm:t>
        <a:bodyPr/>
        <a:lstStyle/>
        <a:p>
          <a:endParaRPr lang="en-US"/>
        </a:p>
      </dgm:t>
    </dgm:pt>
    <dgm:pt modelId="{AE1E0AFE-3B2C-824B-98D2-B3958F41F2CD}" type="parTrans" cxnId="{925A12BE-157C-F940-84A3-8E0EBEEEFEEC}">
      <dgm:prSet/>
      <dgm:spPr/>
      <dgm:t>
        <a:bodyPr/>
        <a:lstStyle/>
        <a:p>
          <a:endParaRPr lang="en-US"/>
        </a:p>
      </dgm:t>
    </dgm:pt>
    <dgm:pt modelId="{34A5DB15-2B63-0445-AD9D-6466EEB8859E}">
      <dgm:prSet/>
      <dgm:spPr/>
      <dgm:t>
        <a:bodyPr/>
        <a:lstStyle/>
        <a:p>
          <a:pPr algn="just">
            <a:buFont typeface="Arial" panose="020B0604020202020204" pitchFamily="34" charset="0"/>
            <a:buNone/>
          </a:pPr>
          <a:r>
            <a:rPr lang="en-US" baseline="0" dirty="0" err="1"/>
            <a:t>На</a:t>
          </a:r>
          <a:r>
            <a:rPr lang="en-US" baseline="0" dirty="0"/>
            <a:t> </a:t>
          </a:r>
          <a:r>
            <a:rPr lang="en-US" baseline="0" dirty="0" err="1"/>
            <a:t>подготовку</a:t>
          </a:r>
          <a:r>
            <a:rPr lang="en-US" baseline="0" dirty="0"/>
            <a:t> </a:t>
          </a:r>
          <a:r>
            <a:rPr lang="en-US" baseline="0" dirty="0" err="1"/>
            <a:t>од­ного</a:t>
          </a:r>
          <a:r>
            <a:rPr lang="en-US" baseline="0" dirty="0"/>
            <a:t> </a:t>
          </a:r>
          <a:r>
            <a:rPr lang="en-US" baseline="0" dirty="0" err="1"/>
            <a:t>доктора</a:t>
          </a:r>
          <a:r>
            <a:rPr lang="en-US" baseline="0" dirty="0"/>
            <a:t> </a:t>
          </a:r>
          <a:r>
            <a:rPr lang="en-US" baseline="0" dirty="0" err="1"/>
            <a:t>наук</a:t>
          </a:r>
          <a:r>
            <a:rPr lang="en-US" baseline="0" dirty="0"/>
            <a:t> </a:t>
          </a:r>
          <a:r>
            <a:rPr lang="en-US" baseline="0" dirty="0" err="1"/>
            <a:t>требовалось</a:t>
          </a:r>
          <a:r>
            <a:rPr lang="en-US" baseline="0" dirty="0"/>
            <a:t> </a:t>
          </a:r>
          <a:r>
            <a:rPr lang="en-US" baseline="0" dirty="0" err="1"/>
            <a:t>примерно</a:t>
          </a:r>
          <a:r>
            <a:rPr lang="en-US" baseline="0" dirty="0"/>
            <a:t> 50 </a:t>
          </a:r>
          <a:r>
            <a:rPr lang="en-US" baseline="0" dirty="0" err="1"/>
            <a:t>тысяч</a:t>
          </a:r>
          <a:r>
            <a:rPr lang="en-US" baseline="0" dirty="0"/>
            <a:t> $. </a:t>
          </a:r>
          <a:endParaRPr lang="en-US" dirty="0"/>
        </a:p>
      </dgm:t>
    </dgm:pt>
    <dgm:pt modelId="{2D84443A-CD9D-9D4F-A260-69F04E983BDF}" type="parTrans" cxnId="{AD39FC3B-F46D-044D-B52A-645BF892D86C}">
      <dgm:prSet/>
      <dgm:spPr/>
    </dgm:pt>
    <dgm:pt modelId="{CCBBEBFE-457E-D54B-AE1E-D218ED9ADA42}" type="sibTrans" cxnId="{AD39FC3B-F46D-044D-B52A-645BF892D86C}">
      <dgm:prSet/>
      <dgm:spPr/>
    </dgm:pt>
    <dgm:pt modelId="{50513D94-4115-9640-8C9B-6686202CCE0D}" type="pres">
      <dgm:prSet presAssocID="{F8C3CC8A-8A7C-8E48-99CE-44C4CF9E83F2}" presName="Name0" presStyleCnt="0">
        <dgm:presLayoutVars>
          <dgm:dir/>
          <dgm:resizeHandles val="exact"/>
        </dgm:presLayoutVars>
      </dgm:prSet>
      <dgm:spPr/>
    </dgm:pt>
    <dgm:pt modelId="{C7F196A7-CAB9-AE40-9D9D-7CFD15CA56C7}" type="pres">
      <dgm:prSet presAssocID="{361C0FA8-D804-0A4F-B10D-5508BDD84792}" presName="node" presStyleLbl="node1" presStyleIdx="0" presStyleCnt="2" custScaleX="33163" custScaleY="50022" custLinFactNeighborX="-2730" custLinFactNeighborY="276">
        <dgm:presLayoutVars>
          <dgm:bulletEnabled val="1"/>
        </dgm:presLayoutVars>
      </dgm:prSet>
      <dgm:spPr/>
    </dgm:pt>
    <dgm:pt modelId="{7787A769-9AAE-384F-A2E8-320AB248D665}" type="pres">
      <dgm:prSet presAssocID="{AD6F7A39-9698-1540-8653-0F2466491FAC}" presName="sibTrans" presStyleLbl="sibTrans2D1" presStyleIdx="0" presStyleCnt="1"/>
      <dgm:spPr/>
    </dgm:pt>
    <dgm:pt modelId="{11EE71A4-16AB-AD4F-ADD3-8E4211A20BCB}" type="pres">
      <dgm:prSet presAssocID="{AD6F7A39-9698-1540-8653-0F2466491FAC}" presName="connectorText" presStyleLbl="sibTrans2D1" presStyleIdx="0" presStyleCnt="1"/>
      <dgm:spPr/>
    </dgm:pt>
    <dgm:pt modelId="{C58AAEAB-23A2-EC4E-9665-2D08CB27A534}" type="pres">
      <dgm:prSet presAssocID="{88A6C3F0-6B46-814B-9F0E-DDDBD68EECC7}" presName="node" presStyleLbl="node1" presStyleIdx="1" presStyleCnt="2" custScaleX="134950" custScaleY="218828">
        <dgm:presLayoutVars>
          <dgm:bulletEnabled val="1"/>
        </dgm:presLayoutVars>
      </dgm:prSet>
      <dgm:spPr/>
    </dgm:pt>
  </dgm:ptLst>
  <dgm:cxnLst>
    <dgm:cxn modelId="{81949E04-5ABF-1F45-A65E-AD8F8EE1CE5E}" type="presOf" srcId="{88A6C3F0-6B46-814B-9F0E-DDDBD68EECC7}" destId="{C58AAEAB-23A2-EC4E-9665-2D08CB27A534}" srcOrd="0" destOrd="0" presId="urn:microsoft.com/office/officeart/2005/8/layout/process1"/>
    <dgm:cxn modelId="{502E511E-E4CE-8B48-96AF-AB515F06596F}" type="presOf" srcId="{AD6F7A39-9698-1540-8653-0F2466491FAC}" destId="{7787A769-9AAE-384F-A2E8-320AB248D665}" srcOrd="0" destOrd="0" presId="urn:microsoft.com/office/officeart/2005/8/layout/process1"/>
    <dgm:cxn modelId="{85A93735-62D7-FE40-9C51-40A9EAB3E9B1}" srcId="{88A6C3F0-6B46-814B-9F0E-DDDBD68EECC7}" destId="{F0BE2A9A-0BA4-F04B-B220-952D732A7D9B}" srcOrd="1" destOrd="0" parTransId="{95BC32AC-08E0-094A-8467-360A68DFE730}" sibTransId="{BC4BED5D-2CF6-1344-AB52-067D51293FEB}"/>
    <dgm:cxn modelId="{6921E83B-DA8B-D14C-BD61-9125F22A2A06}" type="presOf" srcId="{34A5DB15-2B63-0445-AD9D-6466EEB8859E}" destId="{C58AAEAB-23A2-EC4E-9665-2D08CB27A534}" srcOrd="0" destOrd="3" presId="urn:microsoft.com/office/officeart/2005/8/layout/process1"/>
    <dgm:cxn modelId="{AD39FC3B-F46D-044D-B52A-645BF892D86C}" srcId="{88A6C3F0-6B46-814B-9F0E-DDDBD68EECC7}" destId="{34A5DB15-2B63-0445-AD9D-6466EEB8859E}" srcOrd="2" destOrd="0" parTransId="{2D84443A-CD9D-9D4F-A260-69F04E983BDF}" sibTransId="{CCBBEBFE-457E-D54B-AE1E-D218ED9ADA42}"/>
    <dgm:cxn modelId="{2F40AC5E-9952-9F45-B695-DBE2DF878093}" srcId="{F8C3CC8A-8A7C-8E48-99CE-44C4CF9E83F2}" destId="{361C0FA8-D804-0A4F-B10D-5508BDD84792}" srcOrd="0" destOrd="0" parTransId="{B720108C-C9B2-AB42-8B6D-FAC4B879E458}" sibTransId="{AD6F7A39-9698-1540-8653-0F2466491FAC}"/>
    <dgm:cxn modelId="{EAFC548F-C572-9349-AA33-3B06F5834C8C}" srcId="{F8C3CC8A-8A7C-8E48-99CE-44C4CF9E83F2}" destId="{88A6C3F0-6B46-814B-9F0E-DDDBD68EECC7}" srcOrd="1" destOrd="0" parTransId="{6854BCE8-2F6D-334B-8929-CC9A0DAB4726}" sibTransId="{F00F8618-7535-E243-82C8-EC221522CCF0}"/>
    <dgm:cxn modelId="{D4CBFE96-3DDD-1146-9233-ACBCAF377386}" type="presOf" srcId="{F8C3CC8A-8A7C-8E48-99CE-44C4CF9E83F2}" destId="{50513D94-4115-9640-8C9B-6686202CCE0D}" srcOrd="0" destOrd="0" presId="urn:microsoft.com/office/officeart/2005/8/layout/process1"/>
    <dgm:cxn modelId="{FD077DBC-8057-C842-8CA8-06F8AFF65AA3}" type="presOf" srcId="{361C0FA8-D804-0A4F-B10D-5508BDD84792}" destId="{C7F196A7-CAB9-AE40-9D9D-7CFD15CA56C7}" srcOrd="0" destOrd="0" presId="urn:microsoft.com/office/officeart/2005/8/layout/process1"/>
    <dgm:cxn modelId="{925A12BE-157C-F940-84A3-8E0EBEEEFEEC}" srcId="{88A6C3F0-6B46-814B-9F0E-DDDBD68EECC7}" destId="{55197131-9950-7846-9475-EF6F0EBC824D}" srcOrd="0" destOrd="0" parTransId="{AE1E0AFE-3B2C-824B-98D2-B3958F41F2CD}" sibTransId="{1FF63914-BA1C-4842-8B26-E8D9A4F28F8F}"/>
    <dgm:cxn modelId="{9F7765C8-EB0D-E74A-8759-70BAFE4A76E6}" type="presOf" srcId="{AD6F7A39-9698-1540-8653-0F2466491FAC}" destId="{11EE71A4-16AB-AD4F-ADD3-8E4211A20BCB}" srcOrd="1" destOrd="0" presId="urn:microsoft.com/office/officeart/2005/8/layout/process1"/>
    <dgm:cxn modelId="{D0574BD9-506B-2641-A187-06B7D2573EB3}" type="presOf" srcId="{55197131-9950-7846-9475-EF6F0EBC824D}" destId="{C58AAEAB-23A2-EC4E-9665-2D08CB27A534}" srcOrd="0" destOrd="1" presId="urn:microsoft.com/office/officeart/2005/8/layout/process1"/>
    <dgm:cxn modelId="{BF0D91FC-0000-6D4E-AB82-1B6581AF909D}" type="presOf" srcId="{F0BE2A9A-0BA4-F04B-B220-952D732A7D9B}" destId="{C58AAEAB-23A2-EC4E-9665-2D08CB27A534}" srcOrd="0" destOrd="2" presId="urn:microsoft.com/office/officeart/2005/8/layout/process1"/>
    <dgm:cxn modelId="{B9C11056-196C-4F41-A039-BC0DE6B09007}" type="presParOf" srcId="{50513D94-4115-9640-8C9B-6686202CCE0D}" destId="{C7F196A7-CAB9-AE40-9D9D-7CFD15CA56C7}" srcOrd="0" destOrd="0" presId="urn:microsoft.com/office/officeart/2005/8/layout/process1"/>
    <dgm:cxn modelId="{3653C6AF-2869-054D-A64C-669FE2DE1902}" type="presParOf" srcId="{50513D94-4115-9640-8C9B-6686202CCE0D}" destId="{7787A769-9AAE-384F-A2E8-320AB248D665}" srcOrd="1" destOrd="0" presId="urn:microsoft.com/office/officeart/2005/8/layout/process1"/>
    <dgm:cxn modelId="{133C55D4-EB1B-DB43-8676-C480AD8C4E40}" type="presParOf" srcId="{7787A769-9AAE-384F-A2E8-320AB248D665}" destId="{11EE71A4-16AB-AD4F-ADD3-8E4211A20BCB}" srcOrd="0" destOrd="0" presId="urn:microsoft.com/office/officeart/2005/8/layout/process1"/>
    <dgm:cxn modelId="{7807FB65-14EF-DB41-80FD-5946C3C68265}" type="presParOf" srcId="{50513D94-4115-9640-8C9B-6686202CCE0D}" destId="{C58AAEAB-23A2-EC4E-9665-2D08CB27A534}" srcOrd="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5A690F-5638-A24E-A9B5-FEF732E1AADA}">
      <dsp:nvSpPr>
        <dsp:cNvPr id="0" name=""/>
        <dsp:cNvSpPr/>
      </dsp:nvSpPr>
      <dsp:spPr>
        <a:xfrm>
          <a:off x="2359013" y="62138"/>
          <a:ext cx="6324233" cy="6091423"/>
        </a:xfrm>
        <a:prstGeom prst="pie">
          <a:avLst>
            <a:gd name="adj1" fmla="val 16200000"/>
            <a:gd name="adj2" fmla="val 1800000"/>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l" defTabSz="622300">
            <a:lnSpc>
              <a:spcPct val="90000"/>
            </a:lnSpc>
            <a:spcBef>
              <a:spcPct val="0"/>
            </a:spcBef>
            <a:spcAft>
              <a:spcPct val="35000"/>
            </a:spcAft>
            <a:buNone/>
          </a:pPr>
          <a:r>
            <a:rPr lang="ru-RU" sz="1400" b="1" kern="1200" baseline="0" dirty="0"/>
            <a:t>Наука управления структурно состоит из трех основных сег­ментов: об­щая наука уп­рав­ления (общий менеджмент), функциональная нау­ка управ­ле­ния (функ­цио­нальный или спе­циаль­ный менеджмент) и </a:t>
          </a:r>
          <a:r>
            <a:rPr lang="ru-RU" sz="1400" b="1" kern="1200" baseline="0" dirty="0" err="1"/>
            <a:t>прик</a:t>
          </a:r>
          <a:r>
            <a:rPr lang="en-US" sz="1400" b="1" kern="1200" baseline="0" dirty="0"/>
            <a:t>-</a:t>
          </a:r>
          <a:r>
            <a:rPr lang="ru-RU" sz="1400" b="1" kern="1200" baseline="0" dirty="0"/>
            <a:t>ладная нау­ка управления (прикладной </a:t>
          </a:r>
          <a:r>
            <a:rPr lang="ru-RU" sz="1400" b="1" kern="1200" baseline="0" dirty="0" err="1"/>
            <a:t>менедж</a:t>
          </a:r>
          <a:r>
            <a:rPr lang="en-US" sz="1400" b="1" kern="1200" baseline="0" dirty="0"/>
            <a:t>-</a:t>
          </a:r>
          <a:r>
            <a:rPr lang="ru-RU" sz="1400" b="1" kern="1200" baseline="0" dirty="0"/>
            <a:t>мент).</a:t>
          </a:r>
          <a:endParaRPr lang="en-US" sz="1400" b="1" kern="1200" dirty="0"/>
        </a:p>
      </dsp:txBody>
      <dsp:txXfrm>
        <a:off x="5797438" y="1186151"/>
        <a:ext cx="2145722" cy="2030474"/>
      </dsp:txXfrm>
    </dsp:sp>
    <dsp:sp modelId="{FBD68FDE-EF6B-FC4E-B0A0-D1FCBA78BD82}">
      <dsp:nvSpPr>
        <dsp:cNvPr id="0" name=""/>
        <dsp:cNvSpPr/>
      </dsp:nvSpPr>
      <dsp:spPr>
        <a:xfrm>
          <a:off x="1733308" y="-303251"/>
          <a:ext cx="7148411" cy="7097134"/>
        </a:xfrm>
        <a:prstGeom prst="pie">
          <a:avLst>
            <a:gd name="adj1" fmla="val 1800000"/>
            <a:gd name="adj2" fmla="val 9000000"/>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ru-RU" sz="1100" b="1" kern="1200" baseline="0" dirty="0"/>
            <a:t>Кадры высшей квалификации, доктора экономических наук – но­си­тели и гене­раторы но­вых знаний - готовятся по отрасли экономических наук, в </a:t>
          </a:r>
          <a:r>
            <a:rPr lang="ru-RU" sz="1100" b="1" kern="1200" baseline="0" dirty="0">
              <a:solidFill>
                <a:schemeClr val="bg1"/>
              </a:solidFill>
            </a:rPr>
            <a:t>частности ”Ը00.00.02” (соот­ветствует российскому </a:t>
          </a:r>
          <a:r>
            <a:rPr lang="ru-RU" sz="1100" b="1" kern="1200" baseline="0" dirty="0">
              <a:solidFill>
                <a:schemeClr val="bg1"/>
              </a:solidFill>
              <a:hlinkClick xmlns:r="http://schemas.openxmlformats.org/officeDocument/2006/relationships" r:id="rId1">
                <a:extLst>
                  <a:ext uri="{A12FA001-AC4F-418D-AE19-62706E023703}">
                    <ahyp:hlinkClr xmlns:ahyp="http://schemas.microsoft.com/office/drawing/2018/hyperlinkcolor" val="tx"/>
                  </a:ext>
                </a:extLst>
              </a:hlinkClick>
            </a:rPr>
            <a:t>08.00.05</a:t>
          </a:r>
          <a:r>
            <a:rPr lang="ru-RU" sz="1100" b="1" kern="1200" baseline="0" dirty="0">
              <a:solidFill>
                <a:schemeClr val="bg1"/>
              </a:solidFill>
            </a:rPr>
            <a:t>)  </a:t>
          </a:r>
          <a:r>
            <a:rPr lang="ru-RU" sz="1100" b="1" kern="1200" baseline="0" dirty="0"/>
            <a:t>“Эко­но­­мика и управление народным хо­зяйст­вом” (она включает такие сфе­ры деятельности, как: экономика, организация и управление предп­ри­я­ти­ями, отрас­лями, ком­плексами; управление инновациями; региональная эконо­ми­ка; логистика; эко­­но­­м­и­ка труда; экономика наро­до­населения и демография; экономика при­родопользования; эко­но­мика предпринимательства; мар­ке­тинг; менедж­мент; цено­об­разование; экономическая безо­пас­ность; стан­дар­тизация и упра­в­­ление ка­чест­вом про­дукции; землеустройство; рекреация и туризм</a:t>
          </a:r>
          <a:r>
            <a:rPr lang="ru-RU" sz="1100" kern="1200" baseline="0" dirty="0"/>
            <a:t>.</a:t>
          </a:r>
          <a:endParaRPr lang="en-US" sz="1100" kern="1200" dirty="0"/>
        </a:p>
      </dsp:txBody>
      <dsp:txXfrm>
        <a:off x="3690611" y="4174702"/>
        <a:ext cx="3233805" cy="2196732"/>
      </dsp:txXfrm>
    </dsp:sp>
    <dsp:sp modelId="{7F62250E-2725-A741-AFEA-A4AB6F3759BE}">
      <dsp:nvSpPr>
        <dsp:cNvPr id="0" name=""/>
        <dsp:cNvSpPr/>
      </dsp:nvSpPr>
      <dsp:spPr>
        <a:xfrm>
          <a:off x="2036796" y="-59779"/>
          <a:ext cx="6402056" cy="6662401"/>
        </a:xfrm>
        <a:prstGeom prst="pie">
          <a:avLst>
            <a:gd name="adj1" fmla="val 9000000"/>
            <a:gd name="adj2" fmla="val 16200000"/>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r" defTabSz="533400">
            <a:lnSpc>
              <a:spcPct val="90000"/>
            </a:lnSpc>
            <a:spcBef>
              <a:spcPct val="0"/>
            </a:spcBef>
            <a:spcAft>
              <a:spcPct val="35000"/>
            </a:spcAft>
            <a:buNone/>
          </a:pPr>
          <a:r>
            <a:rPr lang="ru-RU" sz="1200" b="1" kern="1200" baseline="0" dirty="0"/>
            <a:t>Эти сферы отражают основное содержание функционального и прик­лад­ного менед­ж­мента. Качество подготовки кадров функционального и прикладного мен­е­дж­мента высшей ква­лификации зависит от качества обра­зования, </a:t>
          </a:r>
          <a:r>
            <a:rPr lang="ru-RU" sz="1200" b="1" kern="1200" baseline="0" dirty="0" err="1"/>
            <a:t>сбалансиро</a:t>
          </a:r>
          <a:r>
            <a:rPr lang="en-US" sz="1200" b="1" kern="1200" baseline="0" dirty="0"/>
            <a:t>-</a:t>
          </a:r>
          <a:r>
            <a:rPr lang="ru-RU" sz="1200" b="1" kern="1200" baseline="0" dirty="0"/>
            <a:t>ванного восп­роиз­водства, подго­товки и рас­пре­де­ления док­торов экономических наук по указанным. сфе­рам деятельности.</a:t>
          </a:r>
          <a:r>
            <a:rPr lang="en-US" sz="1200" b="1" kern="1200" baseline="0" dirty="0"/>
            <a:t> </a:t>
          </a:r>
          <a:endParaRPr lang="en-US" sz="1200" b="1" kern="1200" dirty="0"/>
        </a:p>
      </dsp:txBody>
      <dsp:txXfrm>
        <a:off x="2722731" y="1248906"/>
        <a:ext cx="2172126" cy="22208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0F3333-CD66-7E47-8BFD-1E5AC6055A30}">
      <dsp:nvSpPr>
        <dsp:cNvPr id="0" name=""/>
        <dsp:cNvSpPr/>
      </dsp:nvSpPr>
      <dsp:spPr>
        <a:xfrm>
          <a:off x="0" y="0"/>
          <a:ext cx="10088880" cy="1045565"/>
        </a:xfrm>
        <a:prstGeom prst="roundRect">
          <a:avLst>
            <a:gd name="adj" fmla="val 10000"/>
          </a:avLst>
        </a:prstGeom>
        <a:gradFill rotWithShape="0">
          <a:gsLst>
            <a:gs pos="0">
              <a:schemeClr val="accent1">
                <a:hueOff val="0"/>
                <a:satOff val="0"/>
                <a:lumOff val="0"/>
                <a:alphaOff val="0"/>
                <a:tint val="94000"/>
                <a:satMod val="103000"/>
                <a:lumMod val="102000"/>
              </a:schemeClr>
            </a:gs>
            <a:gs pos="50000">
              <a:schemeClr val="accent1">
                <a:hueOff val="0"/>
                <a:satOff val="0"/>
                <a:lumOff val="0"/>
                <a:alphaOff val="0"/>
                <a:shade val="100000"/>
                <a:satMod val="110000"/>
                <a:lumMod val="100000"/>
              </a:schemeClr>
            </a:gs>
            <a:gs pos="100000">
              <a:schemeClr val="accent1">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35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just" defTabSz="755650">
            <a:lnSpc>
              <a:spcPct val="90000"/>
            </a:lnSpc>
            <a:spcBef>
              <a:spcPct val="0"/>
            </a:spcBef>
            <a:spcAft>
              <a:spcPct val="35000"/>
            </a:spcAft>
            <a:buNone/>
          </a:pPr>
          <a:r>
            <a:rPr lang="ru-RU" sz="1700" kern="1200" baseline="0" dirty="0"/>
            <a:t>Нех­ватка по­доб­ных кадров отражается на снижении эффек­тивности государст­вен­ного управ­ления во всех сферах экономики. За 1994-2017гг. в Армении по от­рас­ли науки “Экономика и управление народным хозяйством” защищено 10, по всем отраслям эконо­ми­ческой науки 55 док­торс­ких дис­сер­таций. </a:t>
          </a:r>
          <a:endParaRPr lang="en-US" sz="1700" kern="1200" dirty="0"/>
        </a:p>
      </dsp:txBody>
      <dsp:txXfrm>
        <a:off x="2122332" y="0"/>
        <a:ext cx="7966547" cy="1045565"/>
      </dsp:txXfrm>
    </dsp:sp>
    <dsp:sp modelId="{3D14D565-A2C1-DB4E-9666-B6DF5198F9A4}">
      <dsp:nvSpPr>
        <dsp:cNvPr id="0" name=""/>
        <dsp:cNvSpPr/>
      </dsp:nvSpPr>
      <dsp:spPr>
        <a:xfrm>
          <a:off x="104556" y="104556"/>
          <a:ext cx="2017776" cy="836452"/>
        </a:xfrm>
        <a:prstGeom prst="roundRect">
          <a:avLst>
            <a:gd name="adj" fmla="val 10000"/>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t="-130000" b="-130000"/>
          </a:stretch>
        </a:blipFill>
        <a:ln>
          <a:noFill/>
        </a:ln>
        <a:effectLst>
          <a:outerShdw blurRad="57150" dist="19050" dir="5400000" algn="ctr" rotWithShape="0">
            <a:srgbClr val="000000">
              <a:alpha val="35000"/>
            </a:srgbClr>
          </a:outerShdw>
        </a:effectLst>
      </dsp:spPr>
      <dsp:style>
        <a:lnRef idx="0">
          <a:scrgbClr r="0" g="0" b="0"/>
        </a:lnRef>
        <a:fillRef idx="1">
          <a:scrgbClr r="0" g="0" b="0"/>
        </a:fillRef>
        <a:effectRef idx="3">
          <a:scrgbClr r="0" g="0" b="0"/>
        </a:effectRef>
        <a:fontRef idx="minor"/>
      </dsp:style>
    </dsp:sp>
    <dsp:sp modelId="{3FFDA6F1-05B3-DC44-BD80-1F64FF4A3C57}">
      <dsp:nvSpPr>
        <dsp:cNvPr id="0" name=""/>
        <dsp:cNvSpPr/>
      </dsp:nvSpPr>
      <dsp:spPr>
        <a:xfrm>
          <a:off x="0" y="1150122"/>
          <a:ext cx="10088880" cy="1045565"/>
        </a:xfrm>
        <a:prstGeom prst="roundRect">
          <a:avLst>
            <a:gd name="adj" fmla="val 10000"/>
          </a:avLst>
        </a:prstGeom>
        <a:gradFill rotWithShape="0">
          <a:gsLst>
            <a:gs pos="0">
              <a:schemeClr val="accent1">
                <a:hueOff val="0"/>
                <a:satOff val="0"/>
                <a:lumOff val="0"/>
                <a:alphaOff val="0"/>
                <a:tint val="94000"/>
                <a:satMod val="103000"/>
                <a:lumMod val="102000"/>
              </a:schemeClr>
            </a:gs>
            <a:gs pos="50000">
              <a:schemeClr val="accent1">
                <a:hueOff val="0"/>
                <a:satOff val="0"/>
                <a:lumOff val="0"/>
                <a:alphaOff val="0"/>
                <a:shade val="100000"/>
                <a:satMod val="110000"/>
                <a:lumMod val="100000"/>
              </a:schemeClr>
            </a:gs>
            <a:gs pos="100000">
              <a:schemeClr val="accent1">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35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just" defTabSz="755650">
            <a:lnSpc>
              <a:spcPct val="90000"/>
            </a:lnSpc>
            <a:spcBef>
              <a:spcPct val="0"/>
            </a:spcBef>
            <a:spcAft>
              <a:spcPct val="35000"/>
            </a:spcAft>
            <a:buNone/>
          </a:pPr>
          <a:r>
            <a:rPr lang="ru-RU" sz="1700" kern="1200" baseline="0" dirty="0"/>
            <a:t>На одного доктора наук в Армении в среднем приходится 187 сту­дентов университетов, на одного док­­тора эконо­ми­ческих наук - 220 сту­ден­та. В лучшем вузе Ар­мении, в Ереванском государственном университете на одного доктора наук прихо­дится 65 сту­дентов. </a:t>
          </a:r>
          <a:endParaRPr lang="en-US" sz="1700" kern="1200" dirty="0"/>
        </a:p>
      </dsp:txBody>
      <dsp:txXfrm>
        <a:off x="2122332" y="1150122"/>
        <a:ext cx="7966547" cy="1045565"/>
      </dsp:txXfrm>
    </dsp:sp>
    <dsp:sp modelId="{207C4045-09CA-4648-9E7B-C071018512CB}">
      <dsp:nvSpPr>
        <dsp:cNvPr id="0" name=""/>
        <dsp:cNvSpPr/>
      </dsp:nvSpPr>
      <dsp:spPr>
        <a:xfrm>
          <a:off x="104556" y="1254679"/>
          <a:ext cx="2017776" cy="836452"/>
        </a:xfrm>
        <a:prstGeom prst="roundRect">
          <a:avLst>
            <a:gd name="adj" fmla="val 10000"/>
          </a:avLst>
        </a:prstGeom>
        <a:blipFill rotWithShape="1">
          <a:blip xmlns:r="http://schemas.openxmlformats.org/officeDocument/2006/relationships" r:embed="rId1">
            <a:extLst>
              <a:ext uri="{28A0092B-C50C-407E-A947-70E740481C1C}">
                <a14:useLocalDpi xmlns:a14="http://schemas.microsoft.com/office/drawing/2010/main" val="0"/>
              </a:ext>
            </a:extLst>
          </a:blip>
          <a:srcRect/>
          <a:stretch>
            <a:fillRect t="-130000" b="-130000"/>
          </a:stretch>
        </a:blipFill>
        <a:ln>
          <a:noFill/>
        </a:ln>
        <a:effectLst>
          <a:outerShdw blurRad="57150" dist="19050" dir="5400000" algn="ctr" rotWithShape="0">
            <a:srgbClr val="000000">
              <a:alpha val="35000"/>
            </a:srgbClr>
          </a:outerShdw>
        </a:effectLst>
      </dsp:spPr>
      <dsp:style>
        <a:lnRef idx="0">
          <a:scrgbClr r="0" g="0" b="0"/>
        </a:lnRef>
        <a:fillRef idx="1">
          <a:scrgbClr r="0" g="0" b="0"/>
        </a:fillRef>
        <a:effectRef idx="3">
          <a:scrgbClr r="0" g="0" b="0"/>
        </a:effectRef>
        <a:fontRef idx="minor"/>
      </dsp:style>
    </dsp:sp>
    <dsp:sp modelId="{04B92628-0FF8-5E41-BA75-0610FE40A974}">
      <dsp:nvSpPr>
        <dsp:cNvPr id="0" name=""/>
        <dsp:cNvSpPr/>
      </dsp:nvSpPr>
      <dsp:spPr>
        <a:xfrm>
          <a:off x="0" y="2300244"/>
          <a:ext cx="10088880" cy="1045565"/>
        </a:xfrm>
        <a:prstGeom prst="roundRect">
          <a:avLst>
            <a:gd name="adj" fmla="val 10000"/>
          </a:avLst>
        </a:prstGeom>
        <a:gradFill rotWithShape="0">
          <a:gsLst>
            <a:gs pos="0">
              <a:schemeClr val="accent1">
                <a:hueOff val="0"/>
                <a:satOff val="0"/>
                <a:lumOff val="0"/>
                <a:alphaOff val="0"/>
                <a:tint val="94000"/>
                <a:satMod val="103000"/>
                <a:lumMod val="102000"/>
              </a:schemeClr>
            </a:gs>
            <a:gs pos="50000">
              <a:schemeClr val="accent1">
                <a:hueOff val="0"/>
                <a:satOff val="0"/>
                <a:lumOff val="0"/>
                <a:alphaOff val="0"/>
                <a:shade val="100000"/>
                <a:satMod val="110000"/>
                <a:lumMod val="100000"/>
              </a:schemeClr>
            </a:gs>
            <a:gs pos="100000">
              <a:schemeClr val="accent1">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35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just" defTabSz="755650">
            <a:lnSpc>
              <a:spcPct val="90000"/>
            </a:lnSpc>
            <a:spcBef>
              <a:spcPct val="0"/>
            </a:spcBef>
            <a:spcAft>
              <a:spcPct val="35000"/>
            </a:spcAft>
            <a:buNone/>
          </a:pPr>
          <a:r>
            <a:rPr lang="ru-RU" sz="1700" kern="1200" baseline="0" dirty="0"/>
            <a:t>В одном из лучших российских университетов, в ВШЭ - на од­­ного доктора наук при­­хо­дится в среднем 56 студентов. </a:t>
          </a:r>
          <a:endParaRPr lang="en-US" sz="1700" kern="1200" dirty="0"/>
        </a:p>
      </dsp:txBody>
      <dsp:txXfrm>
        <a:off x="2122332" y="2300244"/>
        <a:ext cx="7966547" cy="1045565"/>
      </dsp:txXfrm>
    </dsp:sp>
    <dsp:sp modelId="{70B2C105-C567-0445-A620-F53B0A7B6DE2}">
      <dsp:nvSpPr>
        <dsp:cNvPr id="0" name=""/>
        <dsp:cNvSpPr/>
      </dsp:nvSpPr>
      <dsp:spPr>
        <a:xfrm>
          <a:off x="104556" y="2404801"/>
          <a:ext cx="2017776" cy="836452"/>
        </a:xfrm>
        <a:prstGeom prst="roundRect">
          <a:avLst>
            <a:gd name="adj" fmla="val 10000"/>
          </a:avLst>
        </a:prstGeom>
        <a:blipFill rotWithShape="1">
          <a:blip xmlns:r="http://schemas.openxmlformats.org/officeDocument/2006/relationships" r:embed="rId1">
            <a:extLst>
              <a:ext uri="{28A0092B-C50C-407E-A947-70E740481C1C}">
                <a14:useLocalDpi xmlns:a14="http://schemas.microsoft.com/office/drawing/2010/main" val="0"/>
              </a:ext>
            </a:extLst>
          </a:blip>
          <a:srcRect/>
          <a:stretch>
            <a:fillRect t="-130000" b="-130000"/>
          </a:stretch>
        </a:blipFill>
        <a:ln>
          <a:noFill/>
        </a:ln>
        <a:effectLst>
          <a:outerShdw blurRad="57150" dist="19050" dir="5400000" algn="ctr" rotWithShape="0">
            <a:srgbClr val="000000">
              <a:alpha val="35000"/>
            </a:srgbClr>
          </a:outerShdw>
        </a:effectLst>
      </dsp:spPr>
      <dsp:style>
        <a:lnRef idx="0">
          <a:scrgbClr r="0" g="0" b="0"/>
        </a:lnRef>
        <a:fillRef idx="1">
          <a:scrgbClr r="0" g="0" b="0"/>
        </a:fillRef>
        <a:effectRef idx="3">
          <a:scrgbClr r="0" g="0" b="0"/>
        </a:effectRef>
        <a:fontRef idx="minor"/>
      </dsp:style>
    </dsp:sp>
    <dsp:sp modelId="{357F4A22-FE2B-4A49-A239-5444D40EDED3}">
      <dsp:nvSpPr>
        <dsp:cNvPr id="0" name=""/>
        <dsp:cNvSpPr/>
      </dsp:nvSpPr>
      <dsp:spPr>
        <a:xfrm>
          <a:off x="0" y="3450367"/>
          <a:ext cx="10088880" cy="1045565"/>
        </a:xfrm>
        <a:prstGeom prst="roundRect">
          <a:avLst>
            <a:gd name="adj" fmla="val 10000"/>
          </a:avLst>
        </a:prstGeom>
        <a:gradFill rotWithShape="0">
          <a:gsLst>
            <a:gs pos="0">
              <a:schemeClr val="accent1">
                <a:hueOff val="0"/>
                <a:satOff val="0"/>
                <a:lumOff val="0"/>
                <a:alphaOff val="0"/>
                <a:tint val="94000"/>
                <a:satMod val="103000"/>
                <a:lumMod val="102000"/>
              </a:schemeClr>
            </a:gs>
            <a:gs pos="50000">
              <a:schemeClr val="accent1">
                <a:hueOff val="0"/>
                <a:satOff val="0"/>
                <a:lumOff val="0"/>
                <a:alphaOff val="0"/>
                <a:shade val="100000"/>
                <a:satMod val="110000"/>
                <a:lumMod val="100000"/>
              </a:schemeClr>
            </a:gs>
            <a:gs pos="100000">
              <a:schemeClr val="accent1">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35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just" defTabSz="755650">
            <a:lnSpc>
              <a:spcPct val="90000"/>
            </a:lnSpc>
            <a:spcBef>
              <a:spcPct val="0"/>
            </a:spcBef>
            <a:spcAft>
              <a:spcPct val="35000"/>
            </a:spcAft>
            <a:buNone/>
          </a:pPr>
          <a:r>
            <a:rPr lang="ru-RU" sz="1700" kern="1200" baseline="0" dirty="0"/>
            <a:t>В европейских странах среднее соотношение преподаватель/­сту­дент в вузах 1/14, в Се­вер­ной Америке – 1/17, для сравнения в СССР в 1992г. было - 1/8.</a:t>
          </a:r>
          <a:endParaRPr lang="en-US" sz="1700" kern="1200" dirty="0"/>
        </a:p>
      </dsp:txBody>
      <dsp:txXfrm>
        <a:off x="2122332" y="3450367"/>
        <a:ext cx="7966547" cy="1045565"/>
      </dsp:txXfrm>
    </dsp:sp>
    <dsp:sp modelId="{85956BD0-48C6-7944-AFC6-E8DF8F021894}">
      <dsp:nvSpPr>
        <dsp:cNvPr id="0" name=""/>
        <dsp:cNvSpPr/>
      </dsp:nvSpPr>
      <dsp:spPr>
        <a:xfrm>
          <a:off x="104556" y="3554923"/>
          <a:ext cx="2017776" cy="836452"/>
        </a:xfrm>
        <a:prstGeom prst="roundRect">
          <a:avLst>
            <a:gd name="adj" fmla="val 10000"/>
          </a:avLst>
        </a:prstGeom>
        <a:blipFill rotWithShape="1">
          <a:blip xmlns:r="http://schemas.openxmlformats.org/officeDocument/2006/relationships" r:embed="rId1">
            <a:extLst>
              <a:ext uri="{28A0092B-C50C-407E-A947-70E740481C1C}">
                <a14:useLocalDpi xmlns:a14="http://schemas.microsoft.com/office/drawing/2010/main" val="0"/>
              </a:ext>
            </a:extLst>
          </a:blip>
          <a:srcRect/>
          <a:stretch>
            <a:fillRect t="-130000" b="-130000"/>
          </a:stretch>
        </a:blipFill>
        <a:ln>
          <a:noFill/>
        </a:ln>
        <a:effectLst>
          <a:outerShdw blurRad="57150" dist="19050" dir="5400000" algn="ctr" rotWithShape="0">
            <a:srgbClr val="000000">
              <a:alpha val="35000"/>
            </a:srgbClr>
          </a:outerShdw>
        </a:effectLst>
      </dsp:spPr>
      <dsp:style>
        <a:lnRef idx="0">
          <a:scrgbClr r="0" g="0" b="0"/>
        </a:lnRef>
        <a:fillRef idx="1">
          <a:scrgbClr r="0" g="0" b="0"/>
        </a:fillRef>
        <a:effectRef idx="3">
          <a:scrgbClr r="0" g="0" b="0"/>
        </a:effectRef>
        <a:fontRef idx="minor"/>
      </dsp:style>
    </dsp:sp>
    <dsp:sp modelId="{EC830394-8712-F94E-ADD9-892D431373AF}">
      <dsp:nvSpPr>
        <dsp:cNvPr id="0" name=""/>
        <dsp:cNvSpPr/>
      </dsp:nvSpPr>
      <dsp:spPr>
        <a:xfrm>
          <a:off x="0" y="4600489"/>
          <a:ext cx="10088880" cy="1045565"/>
        </a:xfrm>
        <a:prstGeom prst="roundRect">
          <a:avLst>
            <a:gd name="adj" fmla="val 10000"/>
          </a:avLst>
        </a:prstGeom>
        <a:gradFill rotWithShape="0">
          <a:gsLst>
            <a:gs pos="0">
              <a:schemeClr val="accent1">
                <a:hueOff val="0"/>
                <a:satOff val="0"/>
                <a:lumOff val="0"/>
                <a:alphaOff val="0"/>
                <a:tint val="94000"/>
                <a:satMod val="103000"/>
                <a:lumMod val="102000"/>
              </a:schemeClr>
            </a:gs>
            <a:gs pos="50000">
              <a:schemeClr val="accent1">
                <a:hueOff val="0"/>
                <a:satOff val="0"/>
                <a:lumOff val="0"/>
                <a:alphaOff val="0"/>
                <a:shade val="100000"/>
                <a:satMod val="110000"/>
                <a:lumMod val="100000"/>
              </a:schemeClr>
            </a:gs>
            <a:gs pos="100000">
              <a:schemeClr val="accent1">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35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just" defTabSz="755650">
            <a:lnSpc>
              <a:spcPct val="90000"/>
            </a:lnSpc>
            <a:spcBef>
              <a:spcPct val="0"/>
            </a:spcBef>
            <a:spcAft>
              <a:spcPct val="35000"/>
            </a:spcAft>
            <a:buNone/>
          </a:pPr>
          <a:r>
            <a:rPr lang="ru-RU" sz="1700" kern="1200" baseline="0" dirty="0"/>
            <a:t>Чем выше величина показателя соотношения доктор наук/студент, тем выше качество об­разования и эффективность подготовки управ­лен­чес­ких кад­ров. </a:t>
          </a:r>
          <a:endParaRPr lang="en-US" sz="1700" kern="1200" dirty="0"/>
        </a:p>
      </dsp:txBody>
      <dsp:txXfrm>
        <a:off x="2122332" y="4600489"/>
        <a:ext cx="7966547" cy="1045565"/>
      </dsp:txXfrm>
    </dsp:sp>
    <dsp:sp modelId="{36CEC377-2AAC-3E4B-B763-8287F669A9BE}">
      <dsp:nvSpPr>
        <dsp:cNvPr id="0" name=""/>
        <dsp:cNvSpPr/>
      </dsp:nvSpPr>
      <dsp:spPr>
        <a:xfrm>
          <a:off x="104556" y="4705046"/>
          <a:ext cx="2017776" cy="836452"/>
        </a:xfrm>
        <a:prstGeom prst="roundRect">
          <a:avLst>
            <a:gd name="adj" fmla="val 10000"/>
          </a:avLst>
        </a:prstGeom>
        <a:blipFill rotWithShape="1">
          <a:blip xmlns:r="http://schemas.openxmlformats.org/officeDocument/2006/relationships" r:embed="rId1">
            <a:extLst>
              <a:ext uri="{28A0092B-C50C-407E-A947-70E740481C1C}">
                <a14:useLocalDpi xmlns:a14="http://schemas.microsoft.com/office/drawing/2010/main" val="0"/>
              </a:ext>
            </a:extLst>
          </a:blip>
          <a:srcRect/>
          <a:stretch>
            <a:fillRect t="-130000" b="-130000"/>
          </a:stretch>
        </a:blipFill>
        <a:ln>
          <a:noFill/>
        </a:ln>
        <a:effectLst>
          <a:outerShdw blurRad="57150" dist="19050" dir="5400000" algn="ctr" rotWithShape="0">
            <a:srgbClr val="000000">
              <a:alpha val="35000"/>
            </a:srgbClr>
          </a:outerShdw>
        </a:effectLst>
      </dsp:spPr>
      <dsp:style>
        <a:lnRef idx="0">
          <a:scrgbClr r="0" g="0" b="0"/>
        </a:lnRef>
        <a:fillRef idx="1">
          <a:scrgbClr r="0" g="0" b="0"/>
        </a:fillRef>
        <a:effectRef idx="3">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AE0F8F-3076-5142-8081-0F012FDC0D5A}">
      <dsp:nvSpPr>
        <dsp:cNvPr id="0" name=""/>
        <dsp:cNvSpPr/>
      </dsp:nvSpPr>
      <dsp:spPr>
        <a:xfrm>
          <a:off x="118777" y="279201"/>
          <a:ext cx="9482422" cy="2494061"/>
        </a:xfrm>
        <a:prstGeom prst="chevron">
          <a:avLst/>
        </a:prstGeom>
        <a:gradFill rotWithShape="0">
          <a:gsLst>
            <a:gs pos="0">
              <a:schemeClr val="accent1">
                <a:hueOff val="0"/>
                <a:satOff val="0"/>
                <a:lumOff val="0"/>
                <a:alphaOff val="0"/>
                <a:tint val="94000"/>
                <a:satMod val="103000"/>
                <a:lumMod val="102000"/>
              </a:schemeClr>
            </a:gs>
            <a:gs pos="50000">
              <a:schemeClr val="accent1">
                <a:hueOff val="0"/>
                <a:satOff val="0"/>
                <a:lumOff val="0"/>
                <a:alphaOff val="0"/>
                <a:shade val="100000"/>
                <a:satMod val="110000"/>
                <a:lumMod val="100000"/>
              </a:schemeClr>
            </a:gs>
            <a:gs pos="100000">
              <a:schemeClr val="accent1">
                <a:hueOff val="0"/>
                <a:satOff val="0"/>
                <a:lumOff val="0"/>
                <a:alphaOff val="0"/>
                <a:shade val="78000"/>
                <a:satMod val="120000"/>
                <a:lumMod val="99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7940" tIns="13970" rIns="0" bIns="13970" numCol="1" spcCol="1270" anchor="ctr" anchorCtr="0">
          <a:noAutofit/>
        </a:bodyPr>
        <a:lstStyle/>
        <a:p>
          <a:pPr marL="0" lvl="0" indent="0" algn="ctr" defTabSz="977900">
            <a:lnSpc>
              <a:spcPct val="90000"/>
            </a:lnSpc>
            <a:spcBef>
              <a:spcPct val="0"/>
            </a:spcBef>
            <a:spcAft>
              <a:spcPct val="35000"/>
            </a:spcAft>
            <a:buNone/>
          </a:pPr>
          <a:r>
            <a:rPr lang="ru-RU" sz="2200" kern="1200" baseline="0" dirty="0"/>
            <a:t>Новое руководство Армении дол­жно взять стратегический курс на революционную концепцию опере­жаю­щего роста качества знаний, преж­де все­го путем обеспечения роста и воспроизводства прежде всего докторов экономических наук с учетом зарубежного опыта. </a:t>
          </a:r>
          <a:endParaRPr lang="en-US" sz="2200" kern="1200" dirty="0"/>
        </a:p>
      </dsp:txBody>
      <dsp:txXfrm>
        <a:off x="1365808" y="279201"/>
        <a:ext cx="6988361" cy="2494061"/>
      </dsp:txXfrm>
    </dsp:sp>
    <dsp:sp modelId="{302A2093-05AC-194A-98AC-9FA8CBC87ADA}">
      <dsp:nvSpPr>
        <dsp:cNvPr id="0" name=""/>
        <dsp:cNvSpPr/>
      </dsp:nvSpPr>
      <dsp:spPr>
        <a:xfrm>
          <a:off x="7200" y="3113727"/>
          <a:ext cx="9586799" cy="2494061"/>
        </a:xfrm>
        <a:prstGeom prst="chevron">
          <a:avLst/>
        </a:prstGeom>
        <a:gradFill rotWithShape="0">
          <a:gsLst>
            <a:gs pos="0">
              <a:schemeClr val="accent1">
                <a:hueOff val="0"/>
                <a:satOff val="0"/>
                <a:lumOff val="0"/>
                <a:alphaOff val="0"/>
                <a:tint val="94000"/>
                <a:satMod val="103000"/>
                <a:lumMod val="102000"/>
              </a:schemeClr>
            </a:gs>
            <a:gs pos="50000">
              <a:schemeClr val="accent1">
                <a:hueOff val="0"/>
                <a:satOff val="0"/>
                <a:lumOff val="0"/>
                <a:alphaOff val="0"/>
                <a:shade val="100000"/>
                <a:satMod val="110000"/>
                <a:lumMod val="100000"/>
              </a:schemeClr>
            </a:gs>
            <a:gs pos="100000">
              <a:schemeClr val="accent1">
                <a:hueOff val="0"/>
                <a:satOff val="0"/>
                <a:lumOff val="0"/>
                <a:alphaOff val="0"/>
                <a:shade val="78000"/>
                <a:satMod val="120000"/>
                <a:lumMod val="99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7940" tIns="13970" rIns="0" bIns="13970" numCol="1" spcCol="1270" anchor="ctr" anchorCtr="0">
          <a:noAutofit/>
        </a:bodyPr>
        <a:lstStyle/>
        <a:p>
          <a:pPr marL="0" lvl="0" indent="0" algn="ctr" defTabSz="977900">
            <a:lnSpc>
              <a:spcPct val="90000"/>
            </a:lnSpc>
            <a:spcBef>
              <a:spcPct val="0"/>
            </a:spcBef>
            <a:spcAft>
              <a:spcPct val="35000"/>
            </a:spcAft>
            <a:buNone/>
          </a:pPr>
          <a:r>
            <a:rPr lang="ru-RU" sz="2200" kern="1200" baseline="0" dirty="0"/>
            <a:t>Необходимо определить принципы и критерии подбора членов спе­циа­ли­зированных советов по присуждению докторс­ких дис­сер­таций в области экономических наук. Следует незамед­лительно при­нять меры по повышению качества деятельности подобных советов. Требует чет­ко­го определения номенклатуры (паспортов) специализаций и рассмотреть вопрос их расширения для советов, дейст­ву­ющих при университетах.</a:t>
          </a:r>
          <a:endParaRPr lang="en-US" sz="2200" kern="1200" dirty="0"/>
        </a:p>
      </dsp:txBody>
      <dsp:txXfrm>
        <a:off x="1254231" y="3113727"/>
        <a:ext cx="7092738" cy="249406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F196A7-CAB9-AE40-9D9D-7CFD15CA56C7}">
      <dsp:nvSpPr>
        <dsp:cNvPr id="0" name=""/>
        <dsp:cNvSpPr/>
      </dsp:nvSpPr>
      <dsp:spPr>
        <a:xfrm>
          <a:off x="0" y="2469642"/>
          <a:ext cx="1611983" cy="1458878"/>
        </a:xfrm>
        <a:prstGeom prst="roundRect">
          <a:avLst>
            <a:gd name="adj" fmla="val 10000"/>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b="1" kern="1200" baseline="0"/>
            <a:t>Опыт США </a:t>
          </a:r>
          <a:endParaRPr lang="en-US" sz="2800" kern="1200"/>
        </a:p>
      </dsp:txBody>
      <dsp:txXfrm>
        <a:off x="42729" y="2512371"/>
        <a:ext cx="1526525" cy="1373420"/>
      </dsp:txXfrm>
    </dsp:sp>
    <dsp:sp modelId="{7787A769-9AAE-384F-A2E8-320AB248D665}">
      <dsp:nvSpPr>
        <dsp:cNvPr id="0" name=""/>
        <dsp:cNvSpPr/>
      </dsp:nvSpPr>
      <dsp:spPr>
        <a:xfrm rot="21595411">
          <a:off x="2098166" y="2593931"/>
          <a:ext cx="1030708" cy="120547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22350">
            <a:lnSpc>
              <a:spcPct val="90000"/>
            </a:lnSpc>
            <a:spcBef>
              <a:spcPct val="0"/>
            </a:spcBef>
            <a:spcAft>
              <a:spcPct val="35000"/>
            </a:spcAft>
            <a:buNone/>
          </a:pPr>
          <a:endParaRPr lang="en-US" sz="2300" kern="1200"/>
        </a:p>
      </dsp:txBody>
      <dsp:txXfrm>
        <a:off x="2098166" y="2835232"/>
        <a:ext cx="721496" cy="723285"/>
      </dsp:txXfrm>
    </dsp:sp>
    <dsp:sp modelId="{C58AAEAB-23A2-EC4E-9665-2D08CB27A534}">
      <dsp:nvSpPr>
        <dsp:cNvPr id="0" name=""/>
        <dsp:cNvSpPr/>
      </dsp:nvSpPr>
      <dsp:spPr>
        <a:xfrm>
          <a:off x="3556714" y="1"/>
          <a:ext cx="6559635" cy="6382061"/>
        </a:xfrm>
        <a:prstGeom prst="roundRect">
          <a:avLst>
            <a:gd name="adj" fmla="val 10000"/>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endParaRPr lang="en-US" sz="2800" kern="1200" dirty="0"/>
        </a:p>
        <a:p>
          <a:pPr marL="228600" lvl="1" indent="-228600" algn="just" defTabSz="977900">
            <a:lnSpc>
              <a:spcPct val="90000"/>
            </a:lnSpc>
            <a:spcBef>
              <a:spcPct val="0"/>
            </a:spcBef>
            <a:spcAft>
              <a:spcPct val="15000"/>
            </a:spcAft>
            <a:buFont typeface="Arial" panose="020B0604020202020204" pitchFamily="34" charset="0"/>
            <a:buNone/>
          </a:pPr>
          <a:r>
            <a:rPr lang="en-US" sz="2200" kern="1200" baseline="0" dirty="0"/>
            <a:t> </a:t>
          </a:r>
          <a:r>
            <a:rPr lang="en-US" sz="2200" kern="1200" baseline="0" dirty="0" err="1"/>
            <a:t>В</a:t>
          </a:r>
          <a:r>
            <a:rPr lang="en-US" sz="2200" kern="1200" baseline="0" dirty="0"/>
            <a:t> США </a:t>
          </a:r>
          <a:r>
            <a:rPr lang="en-US" sz="2200" kern="1200" baseline="0" dirty="0" err="1"/>
            <a:t>правительство</a:t>
          </a:r>
          <a:r>
            <a:rPr lang="en-US" sz="2200" kern="1200" baseline="0" dirty="0"/>
            <a:t> </a:t>
          </a:r>
          <a:r>
            <a:rPr lang="en-US" sz="2200" kern="1200" baseline="0" dirty="0" err="1"/>
            <a:t>использует</a:t>
          </a:r>
          <a:r>
            <a:rPr lang="en-US" sz="2200" kern="1200" baseline="0" dirty="0"/>
            <a:t> </a:t>
          </a:r>
          <a:r>
            <a:rPr lang="en-US" sz="2200" kern="1200" baseline="0" dirty="0" err="1"/>
            <a:t>инструмент</a:t>
          </a:r>
          <a:r>
            <a:rPr lang="en-US" sz="2200" kern="1200" baseline="0" dirty="0"/>
            <a:t> </a:t>
          </a:r>
          <a:r>
            <a:rPr lang="en-US" sz="2200" kern="1200" baseline="0" dirty="0" err="1"/>
            <a:t>планирования</a:t>
          </a:r>
          <a:r>
            <a:rPr lang="en-US" sz="2200" kern="1200" baseline="0" dirty="0"/>
            <a:t> </a:t>
          </a:r>
          <a:r>
            <a:rPr lang="en-US" sz="2200" kern="1200" baseline="0" dirty="0" err="1"/>
            <a:t>и</a:t>
          </a:r>
          <a:r>
            <a:rPr lang="en-US" sz="2200" kern="1200" baseline="0" dirty="0"/>
            <a:t> </a:t>
          </a:r>
          <a:r>
            <a:rPr lang="en-US" sz="2200" kern="1200" baseline="0" dirty="0" err="1"/>
            <a:t>обес­пе­чения</a:t>
          </a:r>
          <a:r>
            <a:rPr lang="en-US" sz="2200" kern="1200" baseline="0" dirty="0"/>
            <a:t> </a:t>
          </a:r>
          <a:r>
            <a:rPr lang="en-US" sz="2200" kern="1200" baseline="0" dirty="0" err="1"/>
            <a:t>роста</a:t>
          </a:r>
          <a:r>
            <a:rPr lang="en-US" sz="2200" kern="1200" baseline="0" dirty="0"/>
            <a:t> </a:t>
          </a:r>
          <a:r>
            <a:rPr lang="en-US" sz="2200" kern="1200" baseline="0" dirty="0" err="1"/>
            <a:t>научных</a:t>
          </a:r>
          <a:r>
            <a:rPr lang="en-US" sz="2200" kern="1200" baseline="0" dirty="0"/>
            <a:t> </a:t>
          </a:r>
          <a:r>
            <a:rPr lang="en-US" sz="2200" kern="1200" baseline="0" dirty="0" err="1"/>
            <a:t>и</a:t>
          </a:r>
          <a:r>
            <a:rPr lang="en-US" sz="2200" kern="1200" baseline="0" dirty="0"/>
            <a:t> </a:t>
          </a:r>
          <a:r>
            <a:rPr lang="en-US" sz="2200" kern="1200" baseline="0" dirty="0" err="1"/>
            <a:t>ин­женерно-технических</a:t>
          </a:r>
          <a:r>
            <a:rPr lang="en-US" sz="2200" kern="1200" baseline="0" dirty="0"/>
            <a:t> </a:t>
          </a:r>
          <a:r>
            <a:rPr lang="en-US" sz="2200" kern="1200" baseline="0" dirty="0" err="1"/>
            <a:t>кадров</a:t>
          </a:r>
          <a:r>
            <a:rPr lang="en-US" sz="2200" kern="1200" baseline="0" dirty="0"/>
            <a:t>, </a:t>
          </a:r>
          <a:r>
            <a:rPr lang="en-US" sz="2200" kern="1200" baseline="0" dirty="0" err="1"/>
            <a:t>спе­циа­листов</a:t>
          </a:r>
          <a:r>
            <a:rPr lang="en-US" sz="2200" kern="1200" baseline="0" dirty="0"/>
            <a:t> </a:t>
          </a:r>
          <a:r>
            <a:rPr lang="en-US" sz="2200" kern="1200" baseline="0" dirty="0" err="1"/>
            <a:t>высшей</a:t>
          </a:r>
          <a:r>
            <a:rPr lang="en-US" sz="2200" kern="1200" baseline="0" dirty="0"/>
            <a:t> </a:t>
          </a:r>
          <a:r>
            <a:rPr lang="en-US" sz="2200" kern="1200" baseline="0" dirty="0" err="1"/>
            <a:t>квалификации</a:t>
          </a:r>
          <a:r>
            <a:rPr lang="en-US" sz="2200" kern="1200" baseline="0" dirty="0"/>
            <a:t>. </a:t>
          </a:r>
          <a:endParaRPr lang="en-US" sz="2200" kern="1200" dirty="0"/>
        </a:p>
        <a:p>
          <a:pPr marL="228600" lvl="1" indent="-228600" algn="just" defTabSz="977900">
            <a:lnSpc>
              <a:spcPct val="90000"/>
            </a:lnSpc>
            <a:spcBef>
              <a:spcPct val="0"/>
            </a:spcBef>
            <a:spcAft>
              <a:spcPct val="15000"/>
            </a:spcAft>
            <a:buFont typeface="Arial" panose="020B0604020202020204" pitchFamily="34" charset="0"/>
            <a:buNone/>
          </a:pPr>
          <a:r>
            <a:rPr lang="en-US" sz="2200" kern="1200" baseline="0" dirty="0" err="1"/>
            <a:t>Расходы</a:t>
          </a:r>
          <a:r>
            <a:rPr lang="en-US" sz="2200" kern="1200" baseline="0" dirty="0"/>
            <a:t> </a:t>
          </a:r>
          <a:r>
            <a:rPr lang="en-US" sz="2200" kern="1200" baseline="0" dirty="0" err="1"/>
            <a:t>на</a:t>
          </a:r>
          <a:r>
            <a:rPr lang="en-US" sz="2200" kern="1200" baseline="0" dirty="0"/>
            <a:t> </a:t>
          </a:r>
          <a:r>
            <a:rPr lang="en-US" sz="2200" kern="1200" baseline="0" dirty="0" err="1"/>
            <a:t>науку</a:t>
          </a:r>
          <a:r>
            <a:rPr lang="en-US" sz="2200" kern="1200" baseline="0" dirty="0"/>
            <a:t> </a:t>
          </a:r>
          <a:r>
            <a:rPr lang="en-US" sz="2200" kern="1200" baseline="0" dirty="0" err="1"/>
            <a:t>в</a:t>
          </a:r>
          <a:r>
            <a:rPr lang="en-US" sz="2200" kern="1200" baseline="0" dirty="0"/>
            <a:t> США </a:t>
          </a:r>
          <a:r>
            <a:rPr lang="en-US" sz="2200" kern="1200" baseline="0" dirty="0" err="1"/>
            <a:t>отно­си­тельно</a:t>
          </a:r>
          <a:r>
            <a:rPr lang="en-US" sz="2200" kern="1200" baseline="0" dirty="0"/>
            <a:t> ВВП </a:t>
          </a:r>
          <a:r>
            <a:rPr lang="en-US" sz="2200" kern="1200" baseline="0" dirty="0" err="1"/>
            <a:t>сос­тавляет</a:t>
          </a:r>
          <a:r>
            <a:rPr lang="en-US" sz="2200" kern="1200" baseline="0" dirty="0"/>
            <a:t> </a:t>
          </a:r>
          <a:r>
            <a:rPr lang="en-US" sz="2200" kern="1200" baseline="0" dirty="0" err="1"/>
            <a:t>при­мерно</a:t>
          </a:r>
          <a:r>
            <a:rPr lang="en-US" sz="2200" kern="1200" baseline="0" dirty="0"/>
            <a:t> 2.6%, </a:t>
          </a:r>
          <a:r>
            <a:rPr lang="en-US" sz="2200" kern="1200" baseline="0" dirty="0" err="1"/>
            <a:t>в</a:t>
          </a:r>
          <a:r>
            <a:rPr lang="en-US" sz="2200" kern="1200" baseline="0" dirty="0"/>
            <a:t> </a:t>
          </a:r>
          <a:r>
            <a:rPr lang="en-US" sz="2200" kern="1200" baseline="0" dirty="0" err="1"/>
            <a:t>Англии</a:t>
          </a:r>
          <a:r>
            <a:rPr lang="en-US" sz="2200" kern="1200" baseline="0" dirty="0"/>
            <a:t> – 2.1%, </a:t>
          </a:r>
          <a:r>
            <a:rPr lang="en-US" sz="2200" kern="1200" baseline="0" dirty="0" err="1"/>
            <a:t>средние</a:t>
          </a:r>
          <a:r>
            <a:rPr lang="en-US" sz="2200" kern="1200" baseline="0" dirty="0"/>
            <a:t> </a:t>
          </a:r>
          <a:r>
            <a:rPr lang="en-US" sz="2200" kern="1200" baseline="0" dirty="0" err="1"/>
            <a:t>зат­раты</a:t>
          </a:r>
          <a:r>
            <a:rPr lang="en-US" sz="2200" kern="1200" baseline="0" dirty="0"/>
            <a:t> </a:t>
          </a:r>
          <a:r>
            <a:rPr lang="en-US" sz="2200" kern="1200" baseline="0" dirty="0" err="1"/>
            <a:t>на</a:t>
          </a:r>
          <a:r>
            <a:rPr lang="en-US" sz="2200" kern="1200" baseline="0" dirty="0"/>
            <a:t> </a:t>
          </a:r>
          <a:r>
            <a:rPr lang="en-US" sz="2200" kern="1200" baseline="0" dirty="0" err="1"/>
            <a:t>одного</a:t>
          </a:r>
          <a:r>
            <a:rPr lang="en-US" sz="2200" kern="1200" baseline="0" dirty="0"/>
            <a:t> </a:t>
          </a:r>
          <a:r>
            <a:rPr lang="en-US" sz="2200" kern="1200" baseline="0" dirty="0" err="1"/>
            <a:t>ис­сле­­дователя</a:t>
          </a:r>
          <a:r>
            <a:rPr lang="en-US" sz="2200" kern="1200" baseline="0" dirty="0"/>
            <a:t> - </a:t>
          </a:r>
          <a:r>
            <a:rPr lang="en-US" sz="2200" kern="1200" baseline="0" dirty="0" err="1"/>
            <a:t>около</a:t>
          </a:r>
          <a:r>
            <a:rPr lang="en-US" sz="2200" kern="1200" baseline="0" dirty="0"/>
            <a:t> 30 </a:t>
          </a:r>
          <a:r>
            <a:rPr lang="en-US" sz="2200" kern="1200" baseline="0" dirty="0" err="1"/>
            <a:t>тысяч</a:t>
          </a:r>
          <a:r>
            <a:rPr lang="en-US" sz="2200" kern="1200" baseline="0" dirty="0"/>
            <a:t> $ </a:t>
          </a:r>
          <a:r>
            <a:rPr lang="en-US" sz="2200" kern="1200" baseline="0" dirty="0" err="1"/>
            <a:t>в</a:t>
          </a:r>
          <a:r>
            <a:rPr lang="en-US" sz="2200" kern="1200" baseline="0" dirty="0"/>
            <a:t> </a:t>
          </a:r>
          <a:r>
            <a:rPr lang="en-US" sz="2200" kern="1200" baseline="0" dirty="0" err="1"/>
            <a:t>год</a:t>
          </a:r>
          <a:r>
            <a:rPr lang="en-US" sz="2200" kern="1200" baseline="0" dirty="0"/>
            <a:t>. </a:t>
          </a:r>
          <a:r>
            <a:rPr lang="en-US" sz="2200" kern="1200" baseline="0" dirty="0" err="1"/>
            <a:t>Около</a:t>
          </a:r>
          <a:r>
            <a:rPr lang="en-US" sz="2200" kern="1200" baseline="0" dirty="0"/>
            <a:t> 12 % </a:t>
          </a:r>
          <a:r>
            <a:rPr lang="en-US" sz="2200" kern="1200" baseline="0" dirty="0" err="1"/>
            <a:t>всех</a:t>
          </a:r>
          <a:r>
            <a:rPr lang="en-US" sz="2200" kern="1200" baseline="0" dirty="0"/>
            <a:t> </a:t>
          </a:r>
          <a:r>
            <a:rPr lang="en-US" sz="2200" kern="1200" baseline="0" dirty="0" err="1"/>
            <a:t>рас­хо­дов</a:t>
          </a:r>
          <a:r>
            <a:rPr lang="en-US" sz="2200" kern="1200" baseline="0" dirty="0"/>
            <a:t> </a:t>
          </a:r>
          <a:r>
            <a:rPr lang="en-US" sz="2200" kern="1200" baseline="0" dirty="0" err="1"/>
            <a:t>на</a:t>
          </a:r>
          <a:r>
            <a:rPr lang="en-US" sz="2200" kern="1200" baseline="0" dirty="0"/>
            <a:t> НИР - </a:t>
          </a:r>
          <a:r>
            <a:rPr lang="en-US" sz="2200" kern="1200" baseline="0" dirty="0" err="1"/>
            <a:t>на</a:t>
          </a:r>
          <a:r>
            <a:rPr lang="en-US" sz="2200" kern="1200" baseline="0" dirty="0"/>
            <a:t> </a:t>
          </a:r>
          <a:r>
            <a:rPr lang="en-US" sz="2200" kern="1200" baseline="0" dirty="0" err="1"/>
            <a:t>фундаментальные</a:t>
          </a:r>
          <a:r>
            <a:rPr lang="en-US" sz="2200" kern="1200" baseline="0" dirty="0"/>
            <a:t> </a:t>
          </a:r>
          <a:r>
            <a:rPr lang="en-US" sz="2200" kern="1200" baseline="0" dirty="0" err="1"/>
            <a:t>иссле­до­вания</a:t>
          </a:r>
          <a:r>
            <a:rPr lang="en-US" sz="2200" kern="1200" baseline="0" dirty="0"/>
            <a:t>, 23% - </a:t>
          </a:r>
          <a:r>
            <a:rPr lang="en-US" sz="2200" kern="1200" baseline="0" dirty="0" err="1"/>
            <a:t>на</a:t>
          </a:r>
          <a:r>
            <a:rPr lang="en-US" sz="2200" kern="1200" baseline="0" dirty="0"/>
            <a:t> </a:t>
          </a:r>
          <a:r>
            <a:rPr lang="en-US" sz="2200" kern="1200" baseline="0" dirty="0" err="1"/>
            <a:t>прик­­лад­ные</a:t>
          </a:r>
          <a:r>
            <a:rPr lang="en-US" sz="2200" kern="1200" baseline="0" dirty="0"/>
            <a:t>, </a:t>
          </a:r>
          <a:r>
            <a:rPr lang="en-US" sz="2200" kern="1200" baseline="0" dirty="0" err="1"/>
            <a:t>а</a:t>
          </a:r>
          <a:r>
            <a:rPr lang="en-US" sz="2200" kern="1200" baseline="0" dirty="0"/>
            <a:t> 65% - </a:t>
          </a:r>
          <a:r>
            <a:rPr lang="en-US" sz="2200" kern="1200" baseline="0" dirty="0" err="1"/>
            <a:t>на</a:t>
          </a:r>
          <a:r>
            <a:rPr lang="en-US" sz="2200" kern="1200" baseline="0" dirty="0"/>
            <a:t> </a:t>
          </a:r>
          <a:r>
            <a:rPr lang="en-US" sz="2200" kern="1200" baseline="0" dirty="0" err="1"/>
            <a:t>опытно-конструкторские</a:t>
          </a:r>
          <a:r>
            <a:rPr lang="en-US" sz="2200" kern="1200" baseline="0" dirty="0"/>
            <a:t> </a:t>
          </a:r>
          <a:r>
            <a:rPr lang="en-US" sz="2200" kern="1200" baseline="0" dirty="0" err="1"/>
            <a:t>и</a:t>
          </a:r>
          <a:r>
            <a:rPr lang="en-US" sz="2200" kern="1200" baseline="0" dirty="0"/>
            <a:t> </a:t>
          </a:r>
          <a:r>
            <a:rPr lang="en-US" sz="2200" kern="1200" baseline="0" dirty="0" err="1"/>
            <a:t>техно­ло­ги­ческие</a:t>
          </a:r>
          <a:r>
            <a:rPr lang="en-US" sz="2200" kern="1200" baseline="0" dirty="0"/>
            <a:t> </a:t>
          </a:r>
          <a:r>
            <a:rPr lang="en-US" sz="2200" kern="1200" baseline="0" dirty="0" err="1"/>
            <a:t>раз­работки</a:t>
          </a:r>
          <a:r>
            <a:rPr lang="en-US" sz="2200" kern="1200" baseline="0" dirty="0"/>
            <a:t>. </a:t>
          </a:r>
          <a:r>
            <a:rPr lang="en-US" sz="2200" kern="1200" baseline="0" dirty="0" err="1"/>
            <a:t>Кон­суль­тационный</a:t>
          </a:r>
          <a:r>
            <a:rPr lang="en-US" sz="2200" kern="1200" baseline="0" dirty="0"/>
            <a:t> </a:t>
          </a:r>
          <a:r>
            <a:rPr lang="en-US" sz="2200" kern="1200" baseline="0" dirty="0" err="1"/>
            <a:t>ко­ми­­тет</a:t>
          </a:r>
          <a:r>
            <a:rPr lang="en-US" sz="2200" kern="1200" baseline="0" dirty="0"/>
            <a:t> </a:t>
          </a:r>
          <a:r>
            <a:rPr lang="en-US" sz="2200" kern="1200" baseline="0" dirty="0" err="1"/>
            <a:t>по</a:t>
          </a:r>
          <a:r>
            <a:rPr lang="en-US" sz="2200" kern="1200" baseline="0" dirty="0"/>
            <a:t> </a:t>
          </a:r>
          <a:r>
            <a:rPr lang="en-US" sz="2200" kern="1200" baseline="0" dirty="0" err="1"/>
            <a:t>воп­росам</a:t>
          </a:r>
          <a:r>
            <a:rPr lang="en-US" sz="2200" kern="1200" baseline="0" dirty="0"/>
            <a:t> </a:t>
          </a:r>
          <a:r>
            <a:rPr lang="en-US" sz="2200" kern="1200" baseline="0" dirty="0" err="1"/>
            <a:t>по</a:t>
          </a:r>
          <a:r>
            <a:rPr lang="en-US" sz="2200" kern="1200" baseline="0" dirty="0"/>
            <a:t> </a:t>
          </a:r>
          <a:r>
            <a:rPr lang="en-US" sz="2200" kern="1200" baseline="0" dirty="0" err="1"/>
            <a:t>науке</a:t>
          </a:r>
          <a:r>
            <a:rPr lang="en-US" sz="2200" kern="1200" baseline="0" dirty="0"/>
            <a:t> </a:t>
          </a:r>
          <a:r>
            <a:rPr lang="en-US" sz="2200" kern="1200" baseline="0" dirty="0" err="1"/>
            <a:t>при</a:t>
          </a:r>
          <a:r>
            <a:rPr lang="en-US" sz="2200" kern="1200" baseline="0" dirty="0"/>
            <a:t> </a:t>
          </a:r>
          <a:r>
            <a:rPr lang="en-US" sz="2200" kern="1200" baseline="0" dirty="0" err="1"/>
            <a:t>Пре­зиденте</a:t>
          </a:r>
          <a:r>
            <a:rPr lang="en-US" sz="2200" kern="1200" baseline="0" dirty="0"/>
            <a:t> США </a:t>
          </a:r>
          <a:r>
            <a:rPr lang="en-US" sz="2200" kern="1200" baseline="0" dirty="0" err="1"/>
            <a:t>еще</a:t>
          </a:r>
          <a:r>
            <a:rPr lang="en-US" sz="2200" kern="1200" baseline="0" dirty="0"/>
            <a:t> </a:t>
          </a:r>
          <a:r>
            <a:rPr lang="en-US" sz="2200" kern="1200" baseline="0" dirty="0" err="1"/>
            <a:t>в</a:t>
          </a:r>
          <a:r>
            <a:rPr lang="en-US" sz="2200" kern="1200" baseline="0" dirty="0"/>
            <a:t> 1970г. </a:t>
          </a:r>
          <a:r>
            <a:rPr lang="en-US" sz="2200" kern="1200" baseline="0" dirty="0" err="1"/>
            <a:t>предложил</a:t>
          </a:r>
          <a:r>
            <a:rPr lang="en-US" sz="2200" kern="1200" baseline="0" dirty="0"/>
            <a:t> </a:t>
          </a:r>
          <a:r>
            <a:rPr lang="en-US" sz="2200" kern="1200" baseline="0" dirty="0" err="1"/>
            <a:t>еже­годно</a:t>
          </a:r>
          <a:r>
            <a:rPr lang="en-US" sz="2200" kern="1200" baseline="0" dirty="0"/>
            <a:t> </a:t>
          </a:r>
          <a:r>
            <a:rPr lang="en-US" sz="2200" kern="1200" baseline="0" dirty="0" err="1"/>
            <a:t>готовить</a:t>
          </a:r>
          <a:r>
            <a:rPr lang="en-US" sz="2200" kern="1200" baseline="0" dirty="0"/>
            <a:t> </a:t>
          </a:r>
          <a:r>
            <a:rPr lang="en-US" sz="2200" kern="1200" baseline="0" dirty="0" err="1"/>
            <a:t>до</a:t>
          </a:r>
          <a:r>
            <a:rPr lang="en-US" sz="2200" kern="1200" baseline="0" dirty="0"/>
            <a:t> 7500 </a:t>
          </a:r>
          <a:r>
            <a:rPr lang="en-US" sz="2200" kern="1200" baseline="0" dirty="0" err="1"/>
            <a:t>докторов</a:t>
          </a:r>
          <a:r>
            <a:rPr lang="en-US" sz="2200" kern="1200" baseline="0" dirty="0"/>
            <a:t> </a:t>
          </a:r>
          <a:r>
            <a:rPr lang="en-US" sz="2200" kern="1200" baseline="0" dirty="0" err="1"/>
            <a:t>наук</a:t>
          </a:r>
          <a:r>
            <a:rPr lang="en-US" sz="2200" kern="1200" baseline="0" dirty="0"/>
            <a:t>. </a:t>
          </a:r>
          <a:endParaRPr lang="en-US" sz="2200" kern="1200" dirty="0"/>
        </a:p>
        <a:p>
          <a:pPr marL="228600" lvl="1" indent="-228600" algn="just" defTabSz="977900">
            <a:lnSpc>
              <a:spcPct val="90000"/>
            </a:lnSpc>
            <a:spcBef>
              <a:spcPct val="0"/>
            </a:spcBef>
            <a:spcAft>
              <a:spcPct val="15000"/>
            </a:spcAft>
            <a:buFont typeface="Arial" panose="020B0604020202020204" pitchFamily="34" charset="0"/>
            <a:buNone/>
          </a:pPr>
          <a:r>
            <a:rPr lang="en-US" sz="2200" kern="1200" baseline="0" dirty="0" err="1"/>
            <a:t>На</a:t>
          </a:r>
          <a:r>
            <a:rPr lang="en-US" sz="2200" kern="1200" baseline="0" dirty="0"/>
            <a:t> </a:t>
          </a:r>
          <a:r>
            <a:rPr lang="en-US" sz="2200" kern="1200" baseline="0" dirty="0" err="1"/>
            <a:t>подготовку</a:t>
          </a:r>
          <a:r>
            <a:rPr lang="en-US" sz="2200" kern="1200" baseline="0" dirty="0"/>
            <a:t> </a:t>
          </a:r>
          <a:r>
            <a:rPr lang="en-US" sz="2200" kern="1200" baseline="0" dirty="0" err="1"/>
            <a:t>од­ного</a:t>
          </a:r>
          <a:r>
            <a:rPr lang="en-US" sz="2200" kern="1200" baseline="0" dirty="0"/>
            <a:t> </a:t>
          </a:r>
          <a:r>
            <a:rPr lang="en-US" sz="2200" kern="1200" baseline="0" dirty="0" err="1"/>
            <a:t>доктора</a:t>
          </a:r>
          <a:r>
            <a:rPr lang="en-US" sz="2200" kern="1200" baseline="0" dirty="0"/>
            <a:t> </a:t>
          </a:r>
          <a:r>
            <a:rPr lang="en-US" sz="2200" kern="1200" baseline="0" dirty="0" err="1"/>
            <a:t>наук</a:t>
          </a:r>
          <a:r>
            <a:rPr lang="en-US" sz="2200" kern="1200" baseline="0" dirty="0"/>
            <a:t> </a:t>
          </a:r>
          <a:r>
            <a:rPr lang="en-US" sz="2200" kern="1200" baseline="0" dirty="0" err="1"/>
            <a:t>требовалось</a:t>
          </a:r>
          <a:r>
            <a:rPr lang="en-US" sz="2200" kern="1200" baseline="0" dirty="0"/>
            <a:t> </a:t>
          </a:r>
          <a:r>
            <a:rPr lang="en-US" sz="2200" kern="1200" baseline="0" dirty="0" err="1"/>
            <a:t>примерно</a:t>
          </a:r>
          <a:r>
            <a:rPr lang="en-US" sz="2200" kern="1200" baseline="0" dirty="0"/>
            <a:t> 50 </a:t>
          </a:r>
          <a:r>
            <a:rPr lang="en-US" sz="2200" kern="1200" baseline="0" dirty="0" err="1"/>
            <a:t>тысяч</a:t>
          </a:r>
          <a:r>
            <a:rPr lang="en-US" sz="2200" kern="1200" baseline="0" dirty="0"/>
            <a:t> $. </a:t>
          </a:r>
          <a:endParaRPr lang="en-US" sz="2200" kern="1200" dirty="0"/>
        </a:p>
      </dsp:txBody>
      <dsp:txXfrm>
        <a:off x="3743638" y="186925"/>
        <a:ext cx="6185787" cy="6008213"/>
      </dsp:txXfrm>
    </dsp:sp>
  </dsp:spTree>
</dsp:drawing>
</file>

<file path=ppt/diagrams/layout1.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layout2.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10/9/19</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10/9/19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10/9/19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10/9/19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10/9/19</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10/9/19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10/9/19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10/9/19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10/9/19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10/9/19</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10/9/19</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10/9/19</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2" Type="http://schemas.openxmlformats.org/officeDocument/2006/relationships/hyperlink" Target="mailto:gregorv@mail.ru"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teacode.com/online/vak/p08-00-05.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675C9A-6E64-7E42-8BD5-004E36825E60}"/>
              </a:ext>
            </a:extLst>
          </p:cNvPr>
          <p:cNvSpPr>
            <a:spLocks noGrp="1"/>
          </p:cNvSpPr>
          <p:nvPr>
            <p:ph type="ctrTitle"/>
          </p:nvPr>
        </p:nvSpPr>
        <p:spPr>
          <a:xfrm>
            <a:off x="1915128" y="1788454"/>
            <a:ext cx="8361229" cy="1773352"/>
          </a:xfrm>
        </p:spPr>
        <p:txBody>
          <a:bodyPr/>
          <a:lstStyle/>
          <a:p>
            <a:r>
              <a:rPr lang="ru-RU" sz="4000" b="1" dirty="0"/>
              <a:t>НАУКА И ПРАКТИКА УПРАВЛЕНИЯ БЕЗ НАУКИ УПРАВЛЕНИЯ</a:t>
            </a:r>
            <a:br>
              <a:rPr lang="en-US" sz="4000" dirty="0"/>
            </a:br>
            <a:br>
              <a:rPr lang="en-US" sz="4000" dirty="0"/>
            </a:br>
            <a:r>
              <a:rPr lang="en-US" sz="1200" dirty="0"/>
              <a:t>ДОКЛАД НА </a:t>
            </a:r>
            <a:r>
              <a:rPr lang="en-US" sz="1200" dirty="0" err="1"/>
              <a:t>МеждународнОЙ</a:t>
            </a:r>
            <a:r>
              <a:rPr lang="en-US" sz="1200" dirty="0"/>
              <a:t> </a:t>
            </a:r>
            <a:r>
              <a:rPr lang="en-US" sz="1200" dirty="0" err="1"/>
              <a:t>конференциИ</a:t>
            </a:r>
            <a:r>
              <a:rPr lang="en-US" sz="1200" dirty="0"/>
              <a:t> “СОВРЕМЕННЫЕ ПРОБЛЕМЫ УПРАВЛЕНИЯ”, </a:t>
            </a:r>
            <a:r>
              <a:rPr lang="en-US" sz="1200" dirty="0" err="1"/>
              <a:t>посвященнОЙ</a:t>
            </a:r>
            <a:r>
              <a:rPr lang="en-US" sz="1200" dirty="0"/>
              <a:t> 25—ИЮ </a:t>
            </a:r>
            <a:r>
              <a:rPr lang="en-US" sz="1200" dirty="0" err="1"/>
              <a:t>создания</a:t>
            </a:r>
            <a:r>
              <a:rPr lang="en-US" sz="1200" dirty="0"/>
              <a:t> </a:t>
            </a:r>
            <a:r>
              <a:rPr lang="en-US" sz="1200" dirty="0" err="1"/>
              <a:t>гОСУДАРСТВЕННОЙ</a:t>
            </a:r>
            <a:r>
              <a:rPr lang="en-US" sz="1200" dirty="0"/>
              <a:t> </a:t>
            </a:r>
            <a:r>
              <a:rPr lang="en-US" sz="1200" dirty="0" err="1"/>
              <a:t>аКАДЕМИИ</a:t>
            </a:r>
            <a:r>
              <a:rPr lang="en-US" sz="1200" dirty="0"/>
              <a:t> УПРАВЛЕНИЯ </a:t>
            </a:r>
            <a:r>
              <a:rPr lang="en-US" sz="1200" dirty="0" err="1"/>
              <a:t>ра</a:t>
            </a:r>
            <a:endParaRPr lang="en-US" sz="1200" dirty="0"/>
          </a:p>
        </p:txBody>
      </p:sp>
      <p:sp>
        <p:nvSpPr>
          <p:cNvPr id="3" name="Subtitle 2">
            <a:extLst>
              <a:ext uri="{FF2B5EF4-FFF2-40B4-BE49-F238E27FC236}">
                <a16:creationId xmlns:a16="http://schemas.microsoft.com/office/drawing/2014/main" id="{214CDB30-DD88-B64E-B565-0ABD80D6A737}"/>
              </a:ext>
            </a:extLst>
          </p:cNvPr>
          <p:cNvSpPr>
            <a:spLocks noGrp="1"/>
          </p:cNvSpPr>
          <p:nvPr>
            <p:ph type="subTitle" idx="1"/>
          </p:nvPr>
        </p:nvSpPr>
        <p:spPr/>
        <p:txBody>
          <a:bodyPr>
            <a:normAutofit fontScale="70000" lnSpcReduction="20000"/>
          </a:bodyPr>
          <a:lstStyle/>
          <a:p>
            <a:r>
              <a:rPr lang="ru-RU" dirty="0"/>
              <a:t>Г.A. Ваганян, доктор экономических и кандидат технических наук, профессор, зав. каф. </a:t>
            </a:r>
            <a:r>
              <a:rPr lang="en-US" dirty="0" err="1"/>
              <a:t>Eр</a:t>
            </a:r>
            <a:r>
              <a:rPr lang="en-US" dirty="0"/>
              <a:t>. </a:t>
            </a:r>
            <a:r>
              <a:rPr lang="ru-RU" dirty="0"/>
              <a:t>Ф</a:t>
            </a:r>
            <a:r>
              <a:rPr lang="en-US" dirty="0" err="1"/>
              <a:t>илиала</a:t>
            </a:r>
            <a:r>
              <a:rPr lang="en-US" dirty="0"/>
              <a:t> РЭУ </a:t>
            </a:r>
            <a:r>
              <a:rPr lang="en-US" dirty="0" err="1"/>
              <a:t>имени</a:t>
            </a:r>
            <a:r>
              <a:rPr lang="en-US" dirty="0"/>
              <a:t> Г.В. </a:t>
            </a:r>
            <a:r>
              <a:rPr lang="en-US" dirty="0" err="1"/>
              <a:t>Плеханова</a:t>
            </a:r>
            <a:r>
              <a:rPr lang="ru-RU" dirty="0"/>
              <a:t>, международный эксперт ЮНИДО,</a:t>
            </a:r>
          </a:p>
          <a:p>
            <a:r>
              <a:rPr lang="ru-RU" dirty="0"/>
              <a:t>Ереван, 8 октября, 2019 </a:t>
            </a:r>
            <a:endParaRPr lang="en-US" dirty="0"/>
          </a:p>
          <a:p>
            <a:endParaRPr lang="en-US" dirty="0"/>
          </a:p>
        </p:txBody>
      </p:sp>
    </p:spTree>
    <p:extLst>
      <p:ext uri="{BB962C8B-B14F-4D97-AF65-F5344CB8AC3E}">
        <p14:creationId xmlns:p14="http://schemas.microsoft.com/office/powerpoint/2010/main" val="24374625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9A7828F-2005-BF4E-87CD-FD5DE047A5C9}"/>
              </a:ext>
            </a:extLst>
          </p:cNvPr>
          <p:cNvSpPr>
            <a:spLocks noGrp="1"/>
          </p:cNvSpPr>
          <p:nvPr>
            <p:ph idx="1"/>
          </p:nvPr>
        </p:nvSpPr>
        <p:spPr>
          <a:xfrm>
            <a:off x="1070043" y="514905"/>
            <a:ext cx="10259807" cy="6138444"/>
          </a:xfrm>
        </p:spPr>
        <p:txBody>
          <a:bodyPr>
            <a:normAutofit fontScale="92500"/>
          </a:bodyPr>
          <a:lstStyle/>
          <a:p>
            <a:pPr algn="just"/>
            <a:r>
              <a:rPr lang="ru-RU" sz="2400" dirty="0"/>
              <a:t>Подобная кар­тина отра­жает уровень низкой или недостаточной компе­тент­ности прави­тельства в целом и в особенности ру­­ко­водителей экономического бло­ка </a:t>
            </a:r>
            <a:r>
              <a:rPr lang="ru-RU" sz="2400" dirty="0" err="1"/>
              <a:t>правтельства</a:t>
            </a:r>
            <a:r>
              <a:rPr lang="ru-RU" sz="2400" dirty="0"/>
              <a:t> стра­ны в частности, а также отсутствие научно обос­нован­ной политики и стра­те­гии развития не сколько экономики, сколько со­циально-экономических отношений. То есть в данной сфере науки и прак­тики управ­ления наблюдаем пос­­­ледствия фактора от­сутст­вия необ­­ходимого ко­личества и качества уп­рав­ленческих кадров высшей квали­фикации..</a:t>
            </a:r>
            <a:endParaRPr lang="en-US" sz="2400" b="1" dirty="0"/>
          </a:p>
          <a:p>
            <a:pPr algn="just"/>
            <a:r>
              <a:rPr lang="ru-RU" sz="2400" dirty="0"/>
              <a:t>Исследования показали, что результаты докторских диссер­та­ций фак­тически не </a:t>
            </a:r>
            <a:r>
              <a:rPr lang="ru-RU" sz="2400" dirty="0" err="1"/>
              <a:t>ком­мерциализируются</a:t>
            </a:r>
            <a:r>
              <a:rPr lang="ru-RU" sz="2400" dirty="0"/>
              <a:t>, не доводятся до заявок на изобре­тения, патенты или открытия. Об этом свиде­тельствуют результаты сравни­тельного анализа показателей: коли­чество защи­щен­­ных кандидатов и докто­ров наук РА (1994-2017гг.).</a:t>
            </a:r>
            <a:endParaRPr lang="en-US" sz="2400" b="1" dirty="0"/>
          </a:p>
          <a:p>
            <a:pPr algn="just"/>
            <a:r>
              <a:rPr lang="ru-RU" sz="2400" b="1" dirty="0"/>
              <a:t>За период с 1994 по 2017 ежегодный средний показатель защитив­шихся докторов фактически не растет (21 → 23). В этот же период было защищено 168 док­торс­ких диссер­таций в области физико-мате­ма­тических, 158 – ме­ди­цинс­ких и 156 – тех­нических наук и, как было отмечено выше, </a:t>
            </a:r>
            <a:r>
              <a:rPr lang="ru-RU" sz="2400" b="1" dirty="0">
                <a:solidFill>
                  <a:srgbClr val="FF0000"/>
                </a:solidFill>
              </a:rPr>
              <a:t>55 док­торс­ких дис­сер­таций в области экономических наук. </a:t>
            </a:r>
            <a:r>
              <a:rPr lang="ru-RU" sz="2400" b="1" dirty="0"/>
              <a:t>Число канди­датов </a:t>
            </a:r>
            <a:r>
              <a:rPr lang="en-US" sz="2400" b="1" dirty="0" err="1"/>
              <a:t>наук</a:t>
            </a:r>
            <a:r>
              <a:rPr lang="en-US" sz="2400" b="1" dirty="0"/>
              <a:t> </a:t>
            </a:r>
            <a:r>
              <a:rPr lang="ru-RU" sz="2400" b="1" dirty="0"/>
              <a:t>возросло поч­ти в 4 раза (55 → 230). </a:t>
            </a:r>
            <a:endParaRPr lang="en-US" sz="2400" dirty="0"/>
          </a:p>
        </p:txBody>
      </p:sp>
    </p:spTree>
    <p:extLst>
      <p:ext uri="{BB962C8B-B14F-4D97-AF65-F5344CB8AC3E}">
        <p14:creationId xmlns:p14="http://schemas.microsoft.com/office/powerpoint/2010/main" val="34777757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9A7828F-2005-BF4E-87CD-FD5DE047A5C9}"/>
              </a:ext>
            </a:extLst>
          </p:cNvPr>
          <p:cNvSpPr>
            <a:spLocks noGrp="1"/>
          </p:cNvSpPr>
          <p:nvPr>
            <p:ph idx="1"/>
          </p:nvPr>
        </p:nvSpPr>
        <p:spPr>
          <a:xfrm>
            <a:off x="1371600" y="514905"/>
            <a:ext cx="9601200" cy="5352495"/>
          </a:xfrm>
        </p:spPr>
        <p:txBody>
          <a:bodyPr>
            <a:noAutofit/>
          </a:bodyPr>
          <a:lstStyle/>
          <a:p>
            <a:pPr algn="just"/>
            <a:r>
              <a:rPr lang="ru-RU" dirty="0"/>
              <a:t>Однако более важно говорить о качестве диссертаций, чем об их ко­ли­честве, а также об актуальности науч­ных исследований </a:t>
            </a:r>
            <a:r>
              <a:rPr lang="ru-RU" dirty="0" err="1"/>
              <a:t>соскателей</a:t>
            </a:r>
            <a:r>
              <a:rPr lang="ru-RU" dirty="0"/>
              <a:t> уче­ной сте­пени, востребованности ре­зуль­татов дис­сер­­таций ведущими отрас­лями </a:t>
            </a:r>
            <a:r>
              <a:rPr lang="ru-RU" dirty="0" err="1"/>
              <a:t>эко­номикии</a:t>
            </a:r>
            <a:r>
              <a:rPr lang="ru-RU" dirty="0"/>
              <a:t> Армении. Научная новизна, ак­туаль­ность и прак­тическая зна­чимость — это основные атрибуты качественной научно квали­фи­­ка­цион­ной работы. Анализ распределения присужденных ученых степеней по отрас­­лям нау­­ки в Армении по­казывает, что на каждую от­расль при­ходится при­мер­но рав­­ное количество защит, кроме эко­но­мичес­кой. Число защищенных док­торс­ких диссер­та­ций по экономическим наукам примерно в три раза усту­пает как физико-ма­те­матическим, медицинским, так и техни­чес­ким наукам, что не­допустимо. Это свидетельствует также о том, что подготовка управлен­чес­ких кадров высшей квалификации в стране монополизирована. И как следствие некому в Армении разработать концепцию социально-эконо­ми­чес­кой безопасности. Это явная уг­ро­за, что чревато потерей </a:t>
            </a:r>
            <a:r>
              <a:rPr lang="ru-RU" dirty="0" err="1"/>
              <a:t>су­ве­ри</a:t>
            </a:r>
            <a:r>
              <a:rPr lang="en-US" dirty="0"/>
              <a:t>­</a:t>
            </a:r>
            <a:r>
              <a:rPr lang="ru-RU" dirty="0"/>
              <a:t>­</a:t>
            </a:r>
            <a:r>
              <a:rPr lang="ru-RU" dirty="0" err="1"/>
              <a:t>нитета</a:t>
            </a:r>
            <a:r>
              <a:rPr lang="ru-RU" dirty="0"/>
              <a:t>. </a:t>
            </a:r>
            <a:endParaRPr lang="en-US" dirty="0"/>
          </a:p>
          <a:p>
            <a:pPr algn="just"/>
            <a:r>
              <a:rPr lang="en-US" dirty="0" err="1"/>
              <a:t>Для</a:t>
            </a:r>
            <a:r>
              <a:rPr lang="en-US" dirty="0"/>
              <a:t> </a:t>
            </a:r>
            <a:r>
              <a:rPr lang="en-US" dirty="0" err="1"/>
              <a:t>сравнения</a:t>
            </a:r>
            <a:r>
              <a:rPr lang="en-US" dirty="0"/>
              <a:t> </a:t>
            </a:r>
            <a:r>
              <a:rPr lang="en-US" dirty="0" err="1"/>
              <a:t>заметим</a:t>
            </a:r>
            <a:r>
              <a:rPr lang="en-US" dirty="0"/>
              <a:t>, </a:t>
            </a:r>
            <a:r>
              <a:rPr lang="en-US" dirty="0" err="1"/>
              <a:t>что</a:t>
            </a:r>
            <a:r>
              <a:rPr lang="en-US" dirty="0"/>
              <a:t> </a:t>
            </a:r>
            <a:r>
              <a:rPr lang="en-US" dirty="0" err="1"/>
              <a:t>в</a:t>
            </a:r>
            <a:r>
              <a:rPr lang="en-US" dirty="0"/>
              <a:t> 1986г. </a:t>
            </a:r>
            <a:r>
              <a:rPr lang="en-US" dirty="0" err="1"/>
              <a:t>в</a:t>
            </a:r>
            <a:r>
              <a:rPr lang="en-US" dirty="0"/>
              <a:t> </a:t>
            </a:r>
            <a:r>
              <a:rPr lang="en-US" dirty="0" err="1"/>
              <a:t>Советской</a:t>
            </a:r>
            <a:r>
              <a:rPr lang="en-US" dirty="0"/>
              <a:t> </a:t>
            </a:r>
            <a:r>
              <a:rPr lang="en-US" dirty="0" err="1"/>
              <a:t>Армении</a:t>
            </a:r>
            <a:r>
              <a:rPr lang="en-US" dirty="0"/>
              <a:t> </a:t>
            </a:r>
            <a:r>
              <a:rPr lang="en-US" dirty="0" err="1"/>
              <a:t>нас­чи­ты­ва­лось</a:t>
            </a:r>
            <a:r>
              <a:rPr lang="en-US" dirty="0"/>
              <a:t> </a:t>
            </a:r>
            <a:r>
              <a:rPr lang="en-US" dirty="0" err="1"/>
              <a:t>около</a:t>
            </a:r>
            <a:r>
              <a:rPr lang="en-US" dirty="0"/>
              <a:t> 700 </a:t>
            </a:r>
            <a:r>
              <a:rPr lang="en-US" dirty="0" err="1"/>
              <a:t>док­торов</a:t>
            </a:r>
            <a:r>
              <a:rPr lang="en-US" dirty="0"/>
              <a:t> </a:t>
            </a:r>
            <a:r>
              <a:rPr lang="en-US" dirty="0" err="1"/>
              <a:t>наук</a:t>
            </a:r>
            <a:r>
              <a:rPr lang="en-US" dirty="0"/>
              <a:t>. </a:t>
            </a:r>
            <a:r>
              <a:rPr lang="en-US" dirty="0" err="1">
                <a:solidFill>
                  <a:srgbClr val="FF0000"/>
                </a:solidFill>
              </a:rPr>
              <a:t>Более</a:t>
            </a:r>
            <a:r>
              <a:rPr lang="en-US" dirty="0">
                <a:solidFill>
                  <a:srgbClr val="FF0000"/>
                </a:solidFill>
              </a:rPr>
              <a:t> 30% </a:t>
            </a:r>
            <a:r>
              <a:rPr lang="en-US" dirty="0" err="1">
                <a:solidFill>
                  <a:srgbClr val="FF0000"/>
                </a:solidFill>
              </a:rPr>
              <a:t>потерь</a:t>
            </a:r>
            <a:r>
              <a:rPr lang="en-US" dirty="0">
                <a:solidFill>
                  <a:srgbClr val="FF0000"/>
                </a:solidFill>
              </a:rPr>
              <a:t> </a:t>
            </a:r>
            <a:r>
              <a:rPr lang="en-US" dirty="0" err="1">
                <a:solidFill>
                  <a:srgbClr val="FF0000"/>
                </a:solidFill>
              </a:rPr>
              <a:t>кадров</a:t>
            </a:r>
            <a:r>
              <a:rPr lang="en-US" dirty="0">
                <a:solidFill>
                  <a:srgbClr val="FF0000"/>
                </a:solidFill>
              </a:rPr>
              <a:t> </a:t>
            </a:r>
            <a:r>
              <a:rPr lang="en-US" dirty="0" err="1">
                <a:solidFill>
                  <a:srgbClr val="FF0000"/>
                </a:solidFill>
              </a:rPr>
              <a:t>высшей</a:t>
            </a:r>
            <a:r>
              <a:rPr lang="en-US" dirty="0">
                <a:solidFill>
                  <a:srgbClr val="FF0000"/>
                </a:solidFill>
              </a:rPr>
              <a:t> </a:t>
            </a:r>
            <a:r>
              <a:rPr lang="en-US" dirty="0" err="1">
                <a:solidFill>
                  <a:srgbClr val="FF0000"/>
                </a:solidFill>
              </a:rPr>
              <a:t>квали­фи­ка­ции</a:t>
            </a:r>
            <a:r>
              <a:rPr lang="en-US" dirty="0">
                <a:solidFill>
                  <a:srgbClr val="FF0000"/>
                </a:solidFill>
              </a:rPr>
              <a:t> </a:t>
            </a:r>
            <a:r>
              <a:rPr lang="en-US" dirty="0" err="1">
                <a:solidFill>
                  <a:srgbClr val="FF0000"/>
                </a:solidFill>
              </a:rPr>
              <a:t>за</a:t>
            </a:r>
            <a:r>
              <a:rPr lang="en-US" dirty="0">
                <a:solidFill>
                  <a:srgbClr val="FF0000"/>
                </a:solidFill>
              </a:rPr>
              <a:t> 30 </a:t>
            </a:r>
            <a:r>
              <a:rPr lang="en-US" dirty="0" err="1">
                <a:solidFill>
                  <a:srgbClr val="FF0000"/>
                </a:solidFill>
              </a:rPr>
              <a:t>лет</a:t>
            </a:r>
            <a:r>
              <a:rPr lang="en-US" dirty="0"/>
              <a:t>. </a:t>
            </a:r>
            <a:r>
              <a:rPr lang="en-US" dirty="0" err="1"/>
              <a:t>Для</a:t>
            </a:r>
            <a:r>
              <a:rPr lang="en-US" dirty="0"/>
              <a:t> </a:t>
            </a:r>
            <a:r>
              <a:rPr lang="en-US" dirty="0" err="1"/>
              <a:t>того</a:t>
            </a:r>
            <a:r>
              <a:rPr lang="en-US" dirty="0"/>
              <a:t>, </a:t>
            </a:r>
            <a:r>
              <a:rPr lang="en-US" dirty="0" err="1"/>
              <a:t>чтобы</a:t>
            </a:r>
            <a:r>
              <a:rPr lang="en-US" dirty="0"/>
              <a:t> </a:t>
            </a:r>
            <a:r>
              <a:rPr lang="en-US" dirty="0" err="1"/>
              <a:t>по­нять</a:t>
            </a:r>
            <a:r>
              <a:rPr lang="en-US" dirty="0"/>
              <a:t>, </a:t>
            </a:r>
            <a:r>
              <a:rPr lang="en-US" dirty="0" err="1"/>
              <a:t>мно­го</a:t>
            </a:r>
            <a:r>
              <a:rPr lang="en-US" dirty="0"/>
              <a:t> </a:t>
            </a:r>
            <a:r>
              <a:rPr lang="en-US" dirty="0" err="1"/>
              <a:t>или</a:t>
            </a:r>
            <a:r>
              <a:rPr lang="en-US" dirty="0"/>
              <a:t> </a:t>
            </a:r>
            <a:r>
              <a:rPr lang="en-US" dirty="0" err="1"/>
              <a:t>мало</a:t>
            </a:r>
            <a:r>
              <a:rPr lang="en-US" dirty="0"/>
              <a:t> </a:t>
            </a:r>
            <a:r>
              <a:rPr lang="en-US" dirty="0" err="1"/>
              <a:t>для</a:t>
            </a:r>
            <a:r>
              <a:rPr lang="en-US" dirty="0"/>
              <a:t> </a:t>
            </a:r>
            <a:r>
              <a:rPr lang="en-US" dirty="0" err="1"/>
              <a:t>одной</a:t>
            </a:r>
            <a:r>
              <a:rPr lang="en-US" dirty="0"/>
              <a:t> </a:t>
            </a:r>
            <a:r>
              <a:rPr lang="en-US" dirty="0" err="1"/>
              <a:t>страны</a:t>
            </a:r>
            <a:r>
              <a:rPr lang="en-US" dirty="0"/>
              <a:t> 400 </a:t>
            </a:r>
            <a:r>
              <a:rPr lang="en-US" dirty="0" err="1"/>
              <a:t>или</a:t>
            </a:r>
            <a:r>
              <a:rPr lang="en-US" dirty="0"/>
              <a:t> 500 </a:t>
            </a:r>
            <a:r>
              <a:rPr lang="en-US" dirty="0" err="1"/>
              <a:t>докторов</a:t>
            </a:r>
            <a:r>
              <a:rPr lang="en-US" dirty="0"/>
              <a:t> </a:t>
            </a:r>
            <a:r>
              <a:rPr lang="en-US" dirty="0" err="1"/>
              <a:t>наук</a:t>
            </a:r>
            <a:r>
              <a:rPr lang="en-US" dirty="0"/>
              <a:t>, </a:t>
            </a:r>
            <a:r>
              <a:rPr lang="en-US" dirty="0" err="1"/>
              <a:t>при­ведем</a:t>
            </a:r>
            <a:r>
              <a:rPr lang="en-US" dirty="0"/>
              <a:t> </a:t>
            </a:r>
            <a:r>
              <a:rPr lang="en-US" dirty="0" err="1"/>
              <a:t>следующие</a:t>
            </a:r>
            <a:r>
              <a:rPr lang="en-US" dirty="0"/>
              <a:t> </a:t>
            </a:r>
            <a:r>
              <a:rPr lang="en-US" dirty="0" err="1"/>
              <a:t>дан­­ные</a:t>
            </a:r>
            <a:r>
              <a:rPr lang="en-US" dirty="0"/>
              <a:t>. </a:t>
            </a:r>
            <a:r>
              <a:rPr lang="en-US" dirty="0" err="1"/>
              <a:t>В</a:t>
            </a:r>
            <a:r>
              <a:rPr lang="en-US" dirty="0"/>
              <a:t> “</a:t>
            </a:r>
            <a:r>
              <a:rPr lang="en-US" dirty="0" err="1"/>
              <a:t>Выс­шей</a:t>
            </a:r>
            <a:r>
              <a:rPr lang="en-US" dirty="0"/>
              <a:t> </a:t>
            </a:r>
            <a:r>
              <a:rPr lang="en-US" dirty="0" err="1"/>
              <a:t>школе</a:t>
            </a:r>
            <a:r>
              <a:rPr lang="en-US" dirty="0"/>
              <a:t> </a:t>
            </a:r>
            <a:r>
              <a:rPr lang="en-US" dirty="0" err="1"/>
              <a:t>эко­номики</a:t>
            </a:r>
            <a:r>
              <a:rPr lang="en-US" dirty="0"/>
              <a:t>” (РФ) </a:t>
            </a:r>
            <a:r>
              <a:rPr lang="en-US" dirty="0" err="1"/>
              <a:t>всего</a:t>
            </a:r>
            <a:r>
              <a:rPr lang="en-US" dirty="0"/>
              <a:t> 31100 </a:t>
            </a:r>
            <a:r>
              <a:rPr lang="en-US" dirty="0" err="1"/>
              <a:t>сту­ден­та</a:t>
            </a:r>
            <a:r>
              <a:rPr lang="en-US" dirty="0"/>
              <a:t>, 554 </a:t>
            </a:r>
            <a:r>
              <a:rPr lang="en-US" dirty="0" err="1"/>
              <a:t>док­тора</a:t>
            </a:r>
            <a:r>
              <a:rPr lang="en-US" dirty="0"/>
              <a:t> </a:t>
            </a:r>
            <a:r>
              <a:rPr lang="en-US" dirty="0" err="1"/>
              <a:t>наук</a:t>
            </a:r>
            <a:r>
              <a:rPr lang="en-US" dirty="0"/>
              <a:t> </a:t>
            </a:r>
            <a:r>
              <a:rPr lang="en-US" dirty="0" err="1"/>
              <a:t>и</a:t>
            </a:r>
            <a:r>
              <a:rPr lang="en-US" dirty="0"/>
              <a:t> 1011 </a:t>
            </a:r>
            <a:r>
              <a:rPr lang="en-US" dirty="0" err="1"/>
              <a:t>кандидата</a:t>
            </a:r>
            <a:r>
              <a:rPr lang="en-US" dirty="0"/>
              <a:t> </a:t>
            </a:r>
            <a:r>
              <a:rPr lang="en-US" dirty="0" err="1"/>
              <a:t>наук</a:t>
            </a:r>
            <a:r>
              <a:rPr lang="en-US" dirty="0"/>
              <a:t>. </a:t>
            </a:r>
            <a:r>
              <a:rPr lang="en-US" dirty="0" err="1"/>
              <a:t>В</a:t>
            </a:r>
            <a:r>
              <a:rPr lang="en-US" dirty="0"/>
              <a:t> </a:t>
            </a:r>
            <a:r>
              <a:rPr lang="en-US" dirty="0" err="1"/>
              <a:t>этом</a:t>
            </a:r>
            <a:r>
              <a:rPr lang="en-US" dirty="0"/>
              <a:t> </a:t>
            </a:r>
            <a:r>
              <a:rPr lang="en-US" dirty="0" err="1"/>
              <a:t>рос­сийском</a:t>
            </a:r>
            <a:r>
              <a:rPr lang="en-US" dirty="0"/>
              <a:t> </a:t>
            </a:r>
            <a:r>
              <a:rPr lang="en-US" dirty="0" err="1"/>
              <a:t>вузе</a:t>
            </a:r>
            <a:r>
              <a:rPr lang="en-US" dirty="0"/>
              <a:t> </a:t>
            </a:r>
            <a:r>
              <a:rPr lang="en-US" dirty="0" err="1"/>
              <a:t>на­коплен</a:t>
            </a:r>
            <a:r>
              <a:rPr lang="en-US" dirty="0"/>
              <a:t> </a:t>
            </a:r>
            <a:r>
              <a:rPr lang="en-US" dirty="0" err="1"/>
              <a:t>интел­лек­туаль­­ный</a:t>
            </a:r>
            <a:r>
              <a:rPr lang="en-US" dirty="0"/>
              <a:t> </a:t>
            </a:r>
            <a:r>
              <a:rPr lang="en-US" dirty="0" err="1"/>
              <a:t>капитал</a:t>
            </a:r>
            <a:r>
              <a:rPr lang="en-US" dirty="0"/>
              <a:t>, </a:t>
            </a:r>
            <a:r>
              <a:rPr lang="en-US" dirty="0" err="1"/>
              <a:t>сораз­мер­ный</a:t>
            </a:r>
            <a:r>
              <a:rPr lang="en-US" dirty="0"/>
              <a:t> </a:t>
            </a:r>
            <a:r>
              <a:rPr lang="en-US" dirty="0" err="1"/>
              <a:t>с</a:t>
            </a:r>
            <a:r>
              <a:rPr lang="en-US" dirty="0"/>
              <a:t> </a:t>
            </a:r>
            <a:r>
              <a:rPr lang="en-US" dirty="0" err="1"/>
              <a:t>интел­лек­туальным</a:t>
            </a:r>
            <a:r>
              <a:rPr lang="en-US" dirty="0"/>
              <a:t> </a:t>
            </a:r>
            <a:r>
              <a:rPr lang="en-US" dirty="0" err="1"/>
              <a:t>капи­талом</a:t>
            </a:r>
            <a:r>
              <a:rPr lang="en-US" dirty="0"/>
              <a:t> </a:t>
            </a:r>
            <a:r>
              <a:rPr lang="en-US" dirty="0" err="1"/>
              <a:t>всей</a:t>
            </a:r>
            <a:r>
              <a:rPr lang="en-US" dirty="0"/>
              <a:t> </a:t>
            </a:r>
            <a:r>
              <a:rPr lang="en-US" dirty="0" err="1"/>
              <a:t>Ар­мении</a:t>
            </a:r>
            <a:r>
              <a:rPr lang="en-US" dirty="0"/>
              <a:t> - 81648 </a:t>
            </a:r>
            <a:r>
              <a:rPr lang="en-US" dirty="0" err="1"/>
              <a:t>студента</a:t>
            </a:r>
            <a:r>
              <a:rPr lang="en-US" dirty="0"/>
              <a:t>, 436 </a:t>
            </a:r>
            <a:r>
              <a:rPr lang="en-US" dirty="0" err="1"/>
              <a:t>доктора</a:t>
            </a:r>
            <a:r>
              <a:rPr lang="en-US" dirty="0"/>
              <a:t> </a:t>
            </a:r>
            <a:r>
              <a:rPr lang="en-US" dirty="0" err="1"/>
              <a:t>и</a:t>
            </a:r>
            <a:r>
              <a:rPr lang="en-US" dirty="0"/>
              <a:t> 1579 </a:t>
            </a:r>
            <a:r>
              <a:rPr lang="en-US" dirty="0" err="1"/>
              <a:t>кандидата</a:t>
            </a:r>
            <a:r>
              <a:rPr lang="en-US" dirty="0"/>
              <a:t>. </a:t>
            </a:r>
          </a:p>
          <a:p>
            <a:pPr algn="just"/>
            <a:endParaRPr lang="en-US" dirty="0"/>
          </a:p>
        </p:txBody>
      </p:sp>
    </p:spTree>
    <p:extLst>
      <p:ext uri="{BB962C8B-B14F-4D97-AF65-F5344CB8AC3E}">
        <p14:creationId xmlns:p14="http://schemas.microsoft.com/office/powerpoint/2010/main" val="24183442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9A7828F-2005-BF4E-87CD-FD5DE047A5C9}"/>
              </a:ext>
            </a:extLst>
          </p:cNvPr>
          <p:cNvSpPr>
            <a:spLocks noGrp="1"/>
          </p:cNvSpPr>
          <p:nvPr>
            <p:ph idx="1"/>
          </p:nvPr>
        </p:nvSpPr>
        <p:spPr>
          <a:xfrm>
            <a:off x="1371600" y="514905"/>
            <a:ext cx="9601200" cy="5352495"/>
          </a:xfrm>
        </p:spPr>
        <p:txBody>
          <a:bodyPr>
            <a:noAutofit/>
          </a:bodyPr>
          <a:lstStyle/>
          <a:p>
            <a:pPr algn="just"/>
            <a:r>
              <a:rPr lang="en-US" sz="2400" dirty="0" err="1"/>
              <a:t>В</a:t>
            </a:r>
            <a:r>
              <a:rPr lang="en-US" sz="2400" dirty="0"/>
              <a:t> 2016/2017 </a:t>
            </a:r>
            <a:r>
              <a:rPr lang="en-US" sz="2400" dirty="0" err="1"/>
              <a:t>академическом</a:t>
            </a:r>
            <a:r>
              <a:rPr lang="en-US" sz="2400" dirty="0"/>
              <a:t> </a:t>
            </a:r>
            <a:r>
              <a:rPr lang="en-US" sz="2400" dirty="0" err="1"/>
              <a:t>году</a:t>
            </a:r>
            <a:r>
              <a:rPr lang="en-US" sz="2400" dirty="0"/>
              <a:t> </a:t>
            </a:r>
            <a:r>
              <a:rPr lang="en-US" sz="2400" dirty="0" err="1"/>
              <a:t>по</a:t>
            </a:r>
            <a:r>
              <a:rPr lang="en-US" sz="2400" dirty="0"/>
              <a:t> </a:t>
            </a:r>
            <a:r>
              <a:rPr lang="en-US" sz="2400" dirty="0" err="1"/>
              <a:t>официальным</a:t>
            </a:r>
            <a:r>
              <a:rPr lang="en-US" sz="2400" dirty="0"/>
              <a:t> </a:t>
            </a:r>
            <a:r>
              <a:rPr lang="en-US" sz="2400" dirty="0" err="1"/>
              <a:t>статистическим</a:t>
            </a:r>
            <a:r>
              <a:rPr lang="en-US" sz="2400" dirty="0"/>
              <a:t> </a:t>
            </a:r>
            <a:r>
              <a:rPr lang="en-US" sz="2400" dirty="0" err="1"/>
              <a:t>дан­ным</a:t>
            </a:r>
            <a:r>
              <a:rPr lang="en-US" sz="2400" dirty="0"/>
              <a:t> </a:t>
            </a:r>
            <a:r>
              <a:rPr lang="en-US" sz="2400" dirty="0" err="1"/>
              <a:t>из</a:t>
            </a:r>
            <a:r>
              <a:rPr lang="en-US" sz="2400" dirty="0"/>
              <a:t> 81648 </a:t>
            </a:r>
            <a:r>
              <a:rPr lang="en-US" sz="2400" dirty="0" err="1"/>
              <a:t>сту­дента</a:t>
            </a:r>
            <a:r>
              <a:rPr lang="en-US" sz="2400" dirty="0"/>
              <a:t> </a:t>
            </a:r>
            <a:r>
              <a:rPr lang="en-US" sz="2400" dirty="0" err="1"/>
              <a:t>Армении</a:t>
            </a:r>
            <a:r>
              <a:rPr lang="en-US" sz="2400" dirty="0"/>
              <a:t> </a:t>
            </a:r>
            <a:r>
              <a:rPr lang="en-US" sz="2400" dirty="0" err="1"/>
              <a:t>по</a:t>
            </a:r>
            <a:r>
              <a:rPr lang="en-US" sz="2400" dirty="0"/>
              <a:t> </a:t>
            </a:r>
            <a:r>
              <a:rPr lang="en-US" sz="2400" dirty="0" err="1"/>
              <a:t>специальностям</a:t>
            </a:r>
            <a:r>
              <a:rPr lang="en-US" sz="2400" dirty="0"/>
              <a:t> “</a:t>
            </a:r>
            <a:r>
              <a:rPr lang="en-US" sz="2400" dirty="0" err="1"/>
              <a:t>эко-номика</a:t>
            </a:r>
            <a:r>
              <a:rPr lang="en-US" sz="2400" dirty="0"/>
              <a:t>, </a:t>
            </a:r>
            <a:r>
              <a:rPr lang="en-US" sz="2400" dirty="0" err="1"/>
              <a:t>биз­нес</a:t>
            </a:r>
            <a:r>
              <a:rPr lang="en-US" sz="2400" dirty="0"/>
              <a:t> </a:t>
            </a:r>
            <a:r>
              <a:rPr lang="en-US" sz="2400" dirty="0" err="1"/>
              <a:t>и</a:t>
            </a:r>
            <a:r>
              <a:rPr lang="en-US" sz="2400" dirty="0"/>
              <a:t> </a:t>
            </a:r>
            <a:r>
              <a:rPr lang="en-US" sz="2400" dirty="0" err="1"/>
              <a:t>управление</a:t>
            </a:r>
            <a:r>
              <a:rPr lang="en-US" sz="2400" dirty="0"/>
              <a:t>” </a:t>
            </a:r>
            <a:r>
              <a:rPr lang="en-US" sz="2400" dirty="0" err="1"/>
              <a:t>учились</a:t>
            </a:r>
            <a:r>
              <a:rPr lang="en-US" sz="2400" dirty="0"/>
              <a:t> – 12140 </a:t>
            </a:r>
            <a:r>
              <a:rPr lang="en-US" sz="2400" dirty="0" err="1"/>
              <a:t>сту­дента</a:t>
            </a:r>
            <a:r>
              <a:rPr lang="en-US" sz="2400" dirty="0"/>
              <a:t>. </a:t>
            </a:r>
            <a:r>
              <a:rPr lang="en-US" sz="2400" dirty="0" err="1"/>
              <a:t>Таким</a:t>
            </a:r>
            <a:r>
              <a:rPr lang="en-US" sz="2400" dirty="0"/>
              <a:t> </a:t>
            </a:r>
            <a:r>
              <a:rPr lang="en-US" sz="2400" dirty="0" err="1"/>
              <a:t>образом</a:t>
            </a:r>
            <a:r>
              <a:rPr lang="en-US" sz="2400" dirty="0"/>
              <a:t>, </a:t>
            </a:r>
            <a:r>
              <a:rPr lang="en-US" sz="2400" dirty="0" err="1">
                <a:solidFill>
                  <a:srgbClr val="FF0000"/>
                </a:solidFill>
              </a:rPr>
              <a:t>если</a:t>
            </a:r>
            <a:r>
              <a:rPr lang="en-US" sz="2400" dirty="0">
                <a:solidFill>
                  <a:srgbClr val="FF0000"/>
                </a:solidFill>
              </a:rPr>
              <a:t> </a:t>
            </a:r>
            <a:r>
              <a:rPr lang="en-US" sz="2400" dirty="0" err="1">
                <a:solidFill>
                  <a:srgbClr val="FF0000"/>
                </a:solidFill>
              </a:rPr>
              <a:t>на</a:t>
            </a:r>
            <a:r>
              <a:rPr lang="en-US" sz="2400" dirty="0">
                <a:solidFill>
                  <a:srgbClr val="FF0000"/>
                </a:solidFill>
              </a:rPr>
              <a:t> </a:t>
            </a:r>
            <a:r>
              <a:rPr lang="en-US" sz="2400" dirty="0" err="1">
                <a:solidFill>
                  <a:srgbClr val="FF0000"/>
                </a:solidFill>
              </a:rPr>
              <a:t>одного</a:t>
            </a:r>
            <a:r>
              <a:rPr lang="en-US" sz="2400" dirty="0">
                <a:solidFill>
                  <a:srgbClr val="FF0000"/>
                </a:solidFill>
              </a:rPr>
              <a:t> </a:t>
            </a:r>
            <a:r>
              <a:rPr lang="en-US" sz="2400" dirty="0" err="1">
                <a:solidFill>
                  <a:srgbClr val="FF0000"/>
                </a:solidFill>
              </a:rPr>
              <a:t>док­то­ра</a:t>
            </a:r>
            <a:r>
              <a:rPr lang="en-US" sz="2400" dirty="0">
                <a:solidFill>
                  <a:srgbClr val="FF0000"/>
                </a:solidFill>
              </a:rPr>
              <a:t> </a:t>
            </a:r>
            <a:r>
              <a:rPr lang="en-US" sz="2400" dirty="0" err="1">
                <a:solidFill>
                  <a:srgbClr val="FF0000"/>
                </a:solidFill>
              </a:rPr>
              <a:t>наук</a:t>
            </a:r>
            <a:r>
              <a:rPr lang="en-US" sz="2400" dirty="0">
                <a:solidFill>
                  <a:srgbClr val="FF0000"/>
                </a:solidFill>
              </a:rPr>
              <a:t> </a:t>
            </a:r>
            <a:r>
              <a:rPr lang="en-US" sz="2400" dirty="0" err="1">
                <a:solidFill>
                  <a:srgbClr val="FF0000"/>
                </a:solidFill>
              </a:rPr>
              <a:t>в</a:t>
            </a:r>
            <a:r>
              <a:rPr lang="en-US" sz="2400" dirty="0">
                <a:solidFill>
                  <a:srgbClr val="FF0000"/>
                </a:solidFill>
              </a:rPr>
              <a:t> </a:t>
            </a:r>
            <a:r>
              <a:rPr lang="en-US" sz="2400" dirty="0" err="1">
                <a:solidFill>
                  <a:srgbClr val="FF0000"/>
                </a:solidFill>
              </a:rPr>
              <a:t>среднем</a:t>
            </a:r>
            <a:r>
              <a:rPr lang="en-US" sz="2400" dirty="0">
                <a:solidFill>
                  <a:srgbClr val="FF0000"/>
                </a:solidFill>
              </a:rPr>
              <a:t> </a:t>
            </a:r>
            <a:r>
              <a:rPr lang="en-US" sz="2400" dirty="0" err="1">
                <a:solidFill>
                  <a:srgbClr val="FF0000"/>
                </a:solidFill>
              </a:rPr>
              <a:t>приходится</a:t>
            </a:r>
            <a:r>
              <a:rPr lang="en-US" sz="2400" dirty="0">
                <a:solidFill>
                  <a:srgbClr val="FF0000"/>
                </a:solidFill>
              </a:rPr>
              <a:t> – 187 </a:t>
            </a:r>
            <a:r>
              <a:rPr lang="en-US" sz="2400" dirty="0" err="1">
                <a:solidFill>
                  <a:srgbClr val="FF0000"/>
                </a:solidFill>
              </a:rPr>
              <a:t>студента</a:t>
            </a:r>
            <a:r>
              <a:rPr lang="en-US" sz="2400" dirty="0">
                <a:solidFill>
                  <a:srgbClr val="FF0000"/>
                </a:solidFill>
              </a:rPr>
              <a:t>, </a:t>
            </a:r>
            <a:r>
              <a:rPr lang="en-US" sz="2400" dirty="0" err="1">
                <a:solidFill>
                  <a:srgbClr val="FF0000"/>
                </a:solidFill>
              </a:rPr>
              <a:t>кандидата</a:t>
            </a:r>
            <a:r>
              <a:rPr lang="en-US" sz="2400" dirty="0">
                <a:solidFill>
                  <a:srgbClr val="FF0000"/>
                </a:solidFill>
              </a:rPr>
              <a:t> </a:t>
            </a:r>
            <a:r>
              <a:rPr lang="en-US" sz="2400" dirty="0" err="1">
                <a:solidFill>
                  <a:srgbClr val="FF0000"/>
                </a:solidFill>
              </a:rPr>
              <a:t>наук</a:t>
            </a:r>
            <a:r>
              <a:rPr lang="en-US" sz="2400" dirty="0">
                <a:solidFill>
                  <a:srgbClr val="FF0000"/>
                </a:solidFill>
              </a:rPr>
              <a:t> – 52 </a:t>
            </a:r>
            <a:r>
              <a:rPr lang="en-US" sz="2400" dirty="0" err="1">
                <a:solidFill>
                  <a:srgbClr val="FF0000"/>
                </a:solidFill>
              </a:rPr>
              <a:t>сту­ден­та</a:t>
            </a:r>
            <a:r>
              <a:rPr lang="en-US" sz="2400" dirty="0">
                <a:solidFill>
                  <a:srgbClr val="FF0000"/>
                </a:solidFill>
              </a:rPr>
              <a:t>, </a:t>
            </a:r>
            <a:r>
              <a:rPr lang="en-US" sz="2400" dirty="0" err="1">
                <a:solidFill>
                  <a:srgbClr val="FF0000"/>
                </a:solidFill>
              </a:rPr>
              <a:t>то</a:t>
            </a:r>
            <a:r>
              <a:rPr lang="en-US" sz="2400" dirty="0">
                <a:solidFill>
                  <a:srgbClr val="FF0000"/>
                </a:solidFill>
              </a:rPr>
              <a:t> </a:t>
            </a:r>
            <a:r>
              <a:rPr lang="en-US" sz="2400" dirty="0" err="1">
                <a:solidFill>
                  <a:srgbClr val="FF0000"/>
                </a:solidFill>
              </a:rPr>
              <a:t>на</a:t>
            </a:r>
            <a:r>
              <a:rPr lang="en-US" sz="2400" dirty="0">
                <a:solidFill>
                  <a:srgbClr val="FF0000"/>
                </a:solidFill>
              </a:rPr>
              <a:t> </a:t>
            </a:r>
            <a:r>
              <a:rPr lang="en-US" sz="2400" dirty="0" err="1">
                <a:solidFill>
                  <a:srgbClr val="FF0000"/>
                </a:solidFill>
              </a:rPr>
              <a:t>одного</a:t>
            </a:r>
            <a:r>
              <a:rPr lang="en-US" sz="2400" dirty="0">
                <a:solidFill>
                  <a:srgbClr val="FF0000"/>
                </a:solidFill>
              </a:rPr>
              <a:t> </a:t>
            </a:r>
            <a:r>
              <a:rPr lang="en-US" sz="2400" dirty="0" err="1">
                <a:solidFill>
                  <a:srgbClr val="FF0000"/>
                </a:solidFill>
              </a:rPr>
              <a:t>док­тора</a:t>
            </a:r>
            <a:r>
              <a:rPr lang="en-US" sz="2400" dirty="0">
                <a:solidFill>
                  <a:srgbClr val="FF0000"/>
                </a:solidFill>
              </a:rPr>
              <a:t> </a:t>
            </a:r>
            <a:r>
              <a:rPr lang="en-US" sz="2400" dirty="0" err="1">
                <a:solidFill>
                  <a:srgbClr val="FF0000"/>
                </a:solidFill>
              </a:rPr>
              <a:t>экономических</a:t>
            </a:r>
            <a:r>
              <a:rPr lang="en-US" sz="2400" dirty="0">
                <a:solidFill>
                  <a:srgbClr val="FF0000"/>
                </a:solidFill>
              </a:rPr>
              <a:t> </a:t>
            </a:r>
            <a:r>
              <a:rPr lang="en-US" sz="2400" dirty="0" err="1">
                <a:solidFill>
                  <a:srgbClr val="FF0000"/>
                </a:solidFill>
              </a:rPr>
              <a:t>наук</a:t>
            </a:r>
            <a:r>
              <a:rPr lang="en-US" sz="2400" dirty="0">
                <a:solidFill>
                  <a:srgbClr val="FF0000"/>
                </a:solidFill>
              </a:rPr>
              <a:t> – 220 </a:t>
            </a:r>
            <a:r>
              <a:rPr lang="en-US" sz="2400" dirty="0" err="1">
                <a:solidFill>
                  <a:srgbClr val="FF0000"/>
                </a:solidFill>
              </a:rPr>
              <a:t>студента</a:t>
            </a:r>
            <a:r>
              <a:rPr lang="en-US" sz="2400" dirty="0"/>
              <a:t>. </a:t>
            </a:r>
            <a:r>
              <a:rPr lang="en-US" sz="2400" dirty="0" err="1"/>
              <a:t>Эти</a:t>
            </a:r>
            <a:r>
              <a:rPr lang="en-US" sz="2400" dirty="0"/>
              <a:t> </a:t>
            </a:r>
            <a:r>
              <a:rPr lang="en-US" sz="2400" dirty="0" err="1"/>
              <a:t>пока­за­тели</a:t>
            </a:r>
            <a:r>
              <a:rPr lang="en-US" sz="2400" dirty="0"/>
              <a:t> </a:t>
            </a:r>
            <a:r>
              <a:rPr lang="en-US" sz="2400" dirty="0" err="1"/>
              <a:t>су­щест­венно</a:t>
            </a:r>
            <a:r>
              <a:rPr lang="en-US" sz="2400" dirty="0"/>
              <a:t> </a:t>
            </a:r>
            <a:r>
              <a:rPr lang="en-US" sz="2400" dirty="0" err="1"/>
              <a:t>влияют</a:t>
            </a:r>
            <a:r>
              <a:rPr lang="en-US" sz="2400" dirty="0"/>
              <a:t> </a:t>
            </a:r>
            <a:r>
              <a:rPr lang="en-US" sz="2400" dirty="0" err="1"/>
              <a:t>на</a:t>
            </a:r>
            <a:r>
              <a:rPr lang="en-US" sz="2400" dirty="0"/>
              <a:t> </a:t>
            </a:r>
            <a:r>
              <a:rPr lang="en-US" sz="2400" dirty="0" err="1"/>
              <a:t>снижение</a:t>
            </a:r>
            <a:r>
              <a:rPr lang="en-US" sz="2400" dirty="0"/>
              <a:t> </a:t>
            </a:r>
            <a:r>
              <a:rPr lang="en-US" sz="2400" dirty="0" err="1"/>
              <a:t>качества</a:t>
            </a:r>
            <a:r>
              <a:rPr lang="en-US" sz="2400" dirty="0"/>
              <a:t> </a:t>
            </a:r>
            <a:r>
              <a:rPr lang="en-US" sz="2400" dirty="0" err="1"/>
              <a:t>образования</a:t>
            </a:r>
            <a:r>
              <a:rPr lang="en-US" sz="2400" dirty="0"/>
              <a:t> </a:t>
            </a:r>
            <a:r>
              <a:rPr lang="en-US" sz="2400" dirty="0" err="1"/>
              <a:t>по</a:t>
            </a:r>
            <a:r>
              <a:rPr lang="en-US" sz="2400" dirty="0"/>
              <a:t> </a:t>
            </a:r>
            <a:r>
              <a:rPr lang="en-US" sz="2400" dirty="0" err="1"/>
              <a:t>эконо­ми­чес­ким</a:t>
            </a:r>
            <a:r>
              <a:rPr lang="en-US" sz="2400" dirty="0"/>
              <a:t> </a:t>
            </a:r>
            <a:r>
              <a:rPr lang="en-US" sz="2400" dirty="0" err="1"/>
              <a:t>и</a:t>
            </a:r>
            <a:r>
              <a:rPr lang="en-US" sz="2400" dirty="0"/>
              <a:t> </a:t>
            </a:r>
            <a:r>
              <a:rPr lang="en-US" sz="2400" dirty="0" err="1"/>
              <a:t>управленческим</a:t>
            </a:r>
            <a:r>
              <a:rPr lang="en-US" sz="2400" dirty="0"/>
              <a:t> </a:t>
            </a:r>
            <a:r>
              <a:rPr lang="en-US" sz="2400" dirty="0" err="1"/>
              <a:t>специальностям</a:t>
            </a:r>
            <a:r>
              <a:rPr lang="en-US" sz="2400" dirty="0"/>
              <a:t> </a:t>
            </a:r>
            <a:r>
              <a:rPr lang="en-US" sz="2400" dirty="0" err="1"/>
              <a:t>в</a:t>
            </a:r>
            <a:r>
              <a:rPr lang="en-US" sz="2400" dirty="0"/>
              <a:t> </a:t>
            </a:r>
            <a:r>
              <a:rPr lang="en-US" sz="2400" dirty="0" err="1"/>
              <a:t>университетах</a:t>
            </a:r>
            <a:r>
              <a:rPr lang="en-US" sz="2400" dirty="0"/>
              <a:t>, </a:t>
            </a:r>
            <a:r>
              <a:rPr lang="en-US" sz="2400" dirty="0" err="1"/>
              <a:t>на</a:t>
            </a:r>
            <a:r>
              <a:rPr lang="en-US" sz="2400" dirty="0"/>
              <a:t> </a:t>
            </a:r>
            <a:r>
              <a:rPr lang="en-US" sz="2400" dirty="0" err="1"/>
              <a:t>снижение</a:t>
            </a:r>
            <a:r>
              <a:rPr lang="en-US" sz="2400" dirty="0"/>
              <a:t> </a:t>
            </a:r>
            <a:r>
              <a:rPr lang="en-US" sz="2400" dirty="0" err="1"/>
              <a:t>их</a:t>
            </a:r>
            <a:r>
              <a:rPr lang="en-US" sz="2400" dirty="0"/>
              <a:t> </a:t>
            </a:r>
            <a:r>
              <a:rPr lang="en-US" sz="2400" dirty="0" err="1"/>
              <a:t>конку­рентоспособности</a:t>
            </a:r>
            <a:r>
              <a:rPr lang="en-US" sz="2400" dirty="0"/>
              <a:t> </a:t>
            </a:r>
            <a:r>
              <a:rPr lang="en-US" sz="2400" dirty="0" err="1"/>
              <a:t>как</a:t>
            </a:r>
            <a:r>
              <a:rPr lang="en-US" sz="2400" dirty="0"/>
              <a:t> </a:t>
            </a:r>
            <a:r>
              <a:rPr lang="en-US" sz="2400" dirty="0" err="1"/>
              <a:t>в</a:t>
            </a:r>
            <a:r>
              <a:rPr lang="en-US" sz="2400" dirty="0"/>
              <a:t> </a:t>
            </a:r>
            <a:r>
              <a:rPr lang="en-US" sz="2400" dirty="0" err="1"/>
              <a:t>регионе</a:t>
            </a:r>
            <a:r>
              <a:rPr lang="en-US" sz="2400" dirty="0"/>
              <a:t>, </a:t>
            </a:r>
            <a:r>
              <a:rPr lang="en-US" sz="2400" dirty="0" err="1"/>
              <a:t>так</a:t>
            </a:r>
            <a:r>
              <a:rPr lang="en-US" sz="2400" dirty="0"/>
              <a:t> </a:t>
            </a:r>
            <a:r>
              <a:rPr lang="en-US" sz="2400" dirty="0" err="1"/>
              <a:t>и</a:t>
            </a:r>
            <a:r>
              <a:rPr lang="en-US" sz="2400" dirty="0"/>
              <a:t> </a:t>
            </a:r>
            <a:r>
              <a:rPr lang="en-US" sz="2400" dirty="0" err="1"/>
              <a:t>в</a:t>
            </a:r>
            <a:r>
              <a:rPr lang="en-US" sz="2400" dirty="0"/>
              <a:t> </a:t>
            </a:r>
            <a:r>
              <a:rPr lang="en-US" sz="2400" dirty="0" err="1"/>
              <a:t>мире</a:t>
            </a:r>
            <a:r>
              <a:rPr lang="en-US" sz="2400" dirty="0"/>
              <a:t>.</a:t>
            </a:r>
          </a:p>
          <a:p>
            <a:pPr algn="just"/>
            <a:r>
              <a:rPr lang="ru-RU" sz="2400" dirty="0"/>
              <a:t>На рост качества образования и конкурен­тос­по­собности (а также на рост показателей в мировых рейтингах) в большей сте­пени влияет соотно­шение док­тор наук/студент. В рейтинг "QS </a:t>
            </a:r>
            <a:r>
              <a:rPr lang="ru-RU" sz="2400" dirty="0" err="1"/>
              <a:t>Emerging</a:t>
            </a:r>
            <a:r>
              <a:rPr lang="ru-RU" sz="2400" dirty="0"/>
              <a:t> </a:t>
            </a:r>
            <a:r>
              <a:rPr lang="ru-RU" sz="2400" dirty="0" err="1"/>
              <a:t>Europe</a:t>
            </a:r>
            <a:r>
              <a:rPr lang="ru-RU" sz="2400" dirty="0"/>
              <a:t> </a:t>
            </a:r>
            <a:r>
              <a:rPr lang="ru-RU" sz="2400" dirty="0" err="1"/>
              <a:t>and</a:t>
            </a:r>
            <a:r>
              <a:rPr lang="ru-RU" sz="2400" dirty="0"/>
              <a:t> </a:t>
            </a:r>
            <a:r>
              <a:rPr lang="ru-RU" sz="2400" dirty="0" err="1"/>
              <a:t>Central</a:t>
            </a:r>
            <a:r>
              <a:rPr lang="ru-RU" sz="2400" dirty="0"/>
              <a:t> </a:t>
            </a:r>
            <a:r>
              <a:rPr lang="ru-RU" sz="2400" dirty="0" err="1"/>
              <a:t>Asia</a:t>
            </a:r>
            <a:r>
              <a:rPr lang="ru-RU" sz="2400" dirty="0"/>
              <a:t> </a:t>
            </a:r>
            <a:r>
              <a:rPr lang="ru-RU" sz="2400" dirty="0" err="1"/>
              <a:t>Uni­ver­sity</a:t>
            </a:r>
            <a:r>
              <a:rPr lang="ru-RU" sz="2400" dirty="0"/>
              <a:t> </a:t>
            </a:r>
            <a:r>
              <a:rPr lang="ru-RU" sz="2400" dirty="0" err="1"/>
              <a:t>Rankings</a:t>
            </a:r>
            <a:r>
              <a:rPr lang="ru-RU" sz="2400" dirty="0"/>
              <a:t>" на 2018г. были вклю­чены 2 ар­мянских вуза – Ере­ванский госу­дарст­венный уни­вер­си­тет и Рос­сийс­ко-Армянс­кий (Славянс­кий) универ­ситет, которые соответственно за­ня­ли по­зи­ции в промежутке от 181-190 мест и от 201-250 мест (</a:t>
            </a:r>
            <a:r>
              <a:rPr lang="ru-RU" sz="2400" dirty="0" err="1"/>
              <a:t>http</a:t>
            </a:r>
            <a:r>
              <a:rPr lang="ru-RU" sz="2400" dirty="0"/>
              <a:t>://</a:t>
            </a:r>
            <a:r>
              <a:rPr lang="ru-RU" sz="2400" dirty="0" err="1"/>
              <a:t>ysu.am</a:t>
            </a:r>
            <a:r>
              <a:rPr lang="ru-RU" sz="2400" dirty="0"/>
              <a:t>/</a:t>
            </a:r>
            <a:r>
              <a:rPr lang="ru-RU" sz="2400" dirty="0" err="1"/>
              <a:t>news</a:t>
            </a:r>
            <a:r>
              <a:rPr lang="ru-RU" sz="2400" dirty="0"/>
              <a:t>/</a:t>
            </a:r>
            <a:r>
              <a:rPr lang="ru-RU" sz="2400" dirty="0" err="1"/>
              <a:t>ru</a:t>
            </a:r>
            <a:r>
              <a:rPr lang="ru-RU" sz="2400" dirty="0"/>
              <a:t>/</a:t>
            </a:r>
            <a:r>
              <a:rPr lang="ru-RU" sz="2400" dirty="0" err="1"/>
              <a:t>YSU-inter­national-rankings</a:t>
            </a:r>
            <a:r>
              <a:rPr lang="ru-RU" sz="2400" dirty="0"/>
              <a:t>).</a:t>
            </a:r>
            <a:endParaRPr lang="en-US" sz="2400" dirty="0"/>
          </a:p>
          <a:p>
            <a:pPr algn="just"/>
            <a:endParaRPr lang="en-US" dirty="0"/>
          </a:p>
        </p:txBody>
      </p:sp>
    </p:spTree>
    <p:extLst>
      <p:ext uri="{BB962C8B-B14F-4D97-AF65-F5344CB8AC3E}">
        <p14:creationId xmlns:p14="http://schemas.microsoft.com/office/powerpoint/2010/main" val="39696975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9A7828F-2005-BF4E-87CD-FD5DE047A5C9}"/>
              </a:ext>
            </a:extLst>
          </p:cNvPr>
          <p:cNvSpPr>
            <a:spLocks noGrp="1"/>
          </p:cNvSpPr>
          <p:nvPr>
            <p:ph idx="1"/>
          </p:nvPr>
        </p:nvSpPr>
        <p:spPr>
          <a:xfrm>
            <a:off x="1371600" y="514905"/>
            <a:ext cx="9601200" cy="6109631"/>
          </a:xfrm>
          <a:noFill/>
        </p:spPr>
        <p:txBody>
          <a:bodyPr>
            <a:noAutofit/>
          </a:bodyPr>
          <a:lstStyle/>
          <a:p>
            <a:pPr algn="just"/>
            <a:r>
              <a:rPr lang="ru-RU" dirty="0"/>
              <a:t>Соз­да­ние и развитие в стране новых научных инновационных управ­лен­чес­ких школ находится под уг­ро­зой. В Армении из 13 специализаций по отрас­ли науки "Управление экономикой и от­рас­лями народного хозяйства" в 7–и нет докторов наук, а в 4–х – не более двух. С 2001-2009гг.</a:t>
            </a:r>
            <a:r>
              <a:rPr lang="en-US" dirty="0"/>
              <a:t> </a:t>
            </a:r>
            <a:r>
              <a:rPr lang="hy-AM" dirty="0"/>
              <a:t> сни</a:t>
            </a:r>
            <a:r>
              <a:rPr lang="ru-RU" dirty="0"/>
              <a:t>­</a:t>
            </a:r>
            <a:r>
              <a:rPr lang="hy-AM" dirty="0"/>
              <a:t>зилось</a:t>
            </a:r>
            <a:r>
              <a:rPr lang="ru-RU" dirty="0"/>
              <a:t> число докторов наук рабо­тающих в вузах (</a:t>
            </a:r>
            <a:r>
              <a:rPr lang="hy-AM" dirty="0"/>
              <a:t>н</a:t>
            </a:r>
            <a:r>
              <a:rPr lang="ru-RU" dirty="0"/>
              <a:t>а 57 доктора)</a:t>
            </a:r>
            <a:r>
              <a:rPr lang="hy-AM" dirty="0"/>
              <a:t>.</a:t>
            </a:r>
            <a:r>
              <a:rPr lang="en-US" dirty="0"/>
              <a:t> </a:t>
            </a:r>
            <a:r>
              <a:rPr lang="ru-RU" dirty="0"/>
              <a:t>Численность кандидатов наук снизилась с 1776 до 1578 (на 198 кандидата). </a:t>
            </a:r>
            <a:r>
              <a:rPr lang="ru-RU" dirty="0">
                <a:solidFill>
                  <a:srgbClr val="FF0000"/>
                </a:solidFill>
              </a:rPr>
              <a:t>За</a:t>
            </a:r>
            <a:r>
              <a:rPr lang="en-US" dirty="0">
                <a:solidFill>
                  <a:srgbClr val="FF0000"/>
                </a:solidFill>
              </a:rPr>
              <a:t> </a:t>
            </a:r>
            <a:r>
              <a:rPr lang="ru-RU" dirty="0">
                <a:solidFill>
                  <a:srgbClr val="FF0000"/>
                </a:solidFill>
              </a:rPr>
              <a:t>2001-2009гг.</a:t>
            </a:r>
            <a:r>
              <a:rPr lang="en-US" dirty="0">
                <a:solidFill>
                  <a:srgbClr val="FF0000"/>
                </a:solidFill>
              </a:rPr>
              <a:t> </a:t>
            </a:r>
            <a:r>
              <a:rPr lang="ru-RU" dirty="0">
                <a:solidFill>
                  <a:srgbClr val="FF0000"/>
                </a:solidFill>
              </a:rPr>
              <a:t>численность профессоров, рабо­тающих в вузах в Ар­ме­нии (</a:t>
            </a:r>
            <a:r>
              <a:rPr lang="en-US" dirty="0">
                <a:solidFill>
                  <a:srgbClr val="FF0000"/>
                </a:solidFill>
              </a:rPr>
              <a:t>www</a:t>
            </a:r>
            <a:r>
              <a:rPr lang="ru-RU" dirty="0">
                <a:solidFill>
                  <a:srgbClr val="FF0000"/>
                </a:solidFill>
              </a:rPr>
              <a:t>.</a:t>
            </a:r>
            <a:r>
              <a:rPr lang="en-US" dirty="0" err="1">
                <a:solidFill>
                  <a:srgbClr val="FF0000"/>
                </a:solidFill>
              </a:rPr>
              <a:t>armstat</a:t>
            </a:r>
            <a:r>
              <a:rPr lang="ru-RU" dirty="0">
                <a:solidFill>
                  <a:srgbClr val="FF0000"/>
                </a:solidFill>
              </a:rPr>
              <a:t>.­</a:t>
            </a:r>
            <a:r>
              <a:rPr lang="en-US" dirty="0">
                <a:solidFill>
                  <a:srgbClr val="FF0000"/>
                </a:solidFill>
              </a:rPr>
              <a:t>am</a:t>
            </a:r>
            <a:r>
              <a:rPr lang="ru-RU" dirty="0">
                <a:solidFill>
                  <a:srgbClr val="FF0000"/>
                </a:solidFill>
              </a:rPr>
              <a:t>), снизилось с</a:t>
            </a:r>
            <a:r>
              <a:rPr lang="en-US" dirty="0">
                <a:solidFill>
                  <a:srgbClr val="FF0000"/>
                </a:solidFill>
              </a:rPr>
              <a:t> </a:t>
            </a:r>
            <a:r>
              <a:rPr lang="ru-RU" dirty="0">
                <a:solidFill>
                  <a:srgbClr val="FF0000"/>
                </a:solidFill>
              </a:rPr>
              <a:t>941 до 713 (на</a:t>
            </a:r>
            <a:r>
              <a:rPr lang="en-US" dirty="0">
                <a:solidFill>
                  <a:srgbClr val="FF0000"/>
                </a:solidFill>
              </a:rPr>
              <a:t> </a:t>
            </a:r>
            <a:r>
              <a:rPr lang="ru-RU" dirty="0">
                <a:solidFill>
                  <a:srgbClr val="FF0000"/>
                </a:solidFill>
              </a:rPr>
              <a:t>228 профессора). </a:t>
            </a:r>
            <a:endParaRPr lang="en-US" dirty="0">
              <a:solidFill>
                <a:srgbClr val="FF0000"/>
              </a:solidFill>
            </a:endParaRPr>
          </a:p>
          <a:p>
            <a:pPr algn="just"/>
            <a:r>
              <a:rPr lang="ru-RU" dirty="0"/>
              <a:t>Если в 1997г. численность аспирантов по экономическим наукам / фи­зи­ко-матема­ти­­чес­ким / техническим / медицинским / юриди­чес­ким сос­тав­ляло соот­­ветственно - 141 / 131 / 175 / 47 / 20, то уже в 2016г.  - 276 / 139 / 184 / 21 / 87. Для того, что­бы по­нять, обоснованность пропорций, тен­денции, дина­ми­ку, мно­го это или ма­ло, при­ведем срав­нение с образо­ватель­ной статис­тикой Рос­сии. Если чис­лен­­ность аспирантов за десять лет (2000-2010гг.) в РФ воз­росла с 117.7 до 157.4 тыс. че­ловек (рост­ на 33.7%), </a:t>
            </a:r>
            <a:r>
              <a:rPr lang="ru-RU" dirty="0">
                <a:solidFill>
                  <a:srgbClr val="FF0000"/>
                </a:solidFill>
              </a:rPr>
              <a:t>то в Армении (2006-2016гг.) - снизилось с 1509 до 1202 чело­век (снижение на 20 %); </a:t>
            </a:r>
            <a:r>
              <a:rPr lang="ru-RU" dirty="0"/>
              <a:t>прием на обу­чение в аспирантуру в 2000-2010гг. в РФ вырос с 24 тыс. до 54.6 тыс. че­ло­­век (рост на 26.6%), то в Армении с 2006-2016гг. снизился с 445 до 396 че­ло­век (сни­жение на 11%). Армения трансформируется в донора настоящих и будущих кадров высшей ква­ли­фикации для многих стран.</a:t>
            </a:r>
            <a:endParaRPr lang="en-US" dirty="0"/>
          </a:p>
          <a:p>
            <a:pPr algn="just"/>
            <a:endParaRPr lang="en-US" dirty="0"/>
          </a:p>
        </p:txBody>
      </p:sp>
    </p:spTree>
    <p:extLst>
      <p:ext uri="{BB962C8B-B14F-4D97-AF65-F5344CB8AC3E}">
        <p14:creationId xmlns:p14="http://schemas.microsoft.com/office/powerpoint/2010/main" val="39897353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9A7828F-2005-BF4E-87CD-FD5DE047A5C9}"/>
              </a:ext>
            </a:extLst>
          </p:cNvPr>
          <p:cNvSpPr>
            <a:spLocks noGrp="1"/>
          </p:cNvSpPr>
          <p:nvPr>
            <p:ph idx="1"/>
          </p:nvPr>
        </p:nvSpPr>
        <p:spPr>
          <a:xfrm>
            <a:off x="1371600" y="514905"/>
            <a:ext cx="9601200" cy="5615929"/>
          </a:xfrm>
        </p:spPr>
        <p:txBody>
          <a:bodyPr>
            <a:noAutofit/>
          </a:bodyPr>
          <a:lstStyle/>
          <a:p>
            <a:pPr algn="just"/>
            <a:r>
              <a:rPr lang="ru-RU" sz="2200" dirty="0"/>
              <a:t>Если в России наблюдается рост рост числа защищенных диссер­та­ций, то в Армении - падение (в 2006г. - 164, в 2016г. - 137.). Если на</a:t>
            </a:r>
            <a:r>
              <a:rPr lang="en-US" sz="2200" dirty="0"/>
              <a:t> </a:t>
            </a:r>
            <a:r>
              <a:rPr lang="ru-RU" sz="2200" dirty="0"/>
              <a:t>одного док­то­ра наук в РА приходятся в среднем 6.7 кандидата наук, </a:t>
            </a:r>
            <a:r>
              <a:rPr lang="hy-AM" sz="2200" dirty="0"/>
              <a:t>в</a:t>
            </a:r>
            <a:r>
              <a:rPr lang="en-US" sz="2200" dirty="0"/>
              <a:t> </a:t>
            </a:r>
            <a:r>
              <a:rPr lang="ru-RU" sz="2200" dirty="0"/>
              <a:t>архитектуре и ис­­кус­ст­в</a:t>
            </a:r>
            <a:r>
              <a:rPr lang="hy-AM" sz="2200" dirty="0"/>
              <a:t>е </a:t>
            </a:r>
            <a:r>
              <a:rPr lang="ru-RU" sz="2200" dirty="0"/>
              <a:t>– 8, юри­ди­­ческих наук - 17, то на одного док­тора </a:t>
            </a:r>
            <a:r>
              <a:rPr lang="ru-RU" sz="2200" dirty="0" err="1"/>
              <a:t>эконо-мических</a:t>
            </a:r>
            <a:r>
              <a:rPr lang="ru-RU" sz="2200" dirty="0"/>
              <a:t> наук - 28 кандидата экономических наук. Результативность под­го­товки кад­ров выс­шей квали­фи­ка­ции снижается. Структура направ­лений подготовки кадров в аспирантуре и док­то­ран­туре не меняется и не отра­жает в целом изменение структуры развития экономики. </a:t>
            </a:r>
            <a:endParaRPr lang="en-US" sz="2200" dirty="0"/>
          </a:p>
          <a:p>
            <a:pPr algn="just"/>
            <a:r>
              <a:rPr lang="ru-RU" sz="2200" dirty="0"/>
              <a:t>Подобная несбалансированность показа­телей ука­­зы­вает на отсутствие научно-обос­нованной стратегии плани­рования и подготовки высо­кок­ва­лифи­ци­рованных кадров, управленческих кадров высшей квали­фи­кации, а также государственной стра­­тегии в кад­ро­вой политике. Имея вы­сокий уровень чело­вечес­кого по­тен­циа­ла (по Индексу человеческого раз­вития Армения на 83-е месте в мире), стра­на по Индексу эффективности управления на 97-ом месте в мире. </a:t>
            </a:r>
            <a:r>
              <a:rPr lang="ru-RU" sz="2200" dirty="0">
                <a:solidFill>
                  <a:srgbClr val="FF0000"/>
                </a:solidFill>
              </a:rPr>
              <a:t>Крити­чес­ки низок уро­вень расходов на образование – 121-е место в мире в % от ВВП. По по­казателю ВВП на душу на­се­ления страна на 102-ом месте. </a:t>
            </a:r>
            <a:endParaRPr lang="en-US" sz="2200" dirty="0">
              <a:solidFill>
                <a:srgbClr val="FF0000"/>
              </a:solidFill>
            </a:endParaRPr>
          </a:p>
        </p:txBody>
      </p:sp>
    </p:spTree>
    <p:extLst>
      <p:ext uri="{BB962C8B-B14F-4D97-AF65-F5344CB8AC3E}">
        <p14:creationId xmlns:p14="http://schemas.microsoft.com/office/powerpoint/2010/main" val="27721339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1">
            <a:extLst>
              <a:ext uri="{FF2B5EF4-FFF2-40B4-BE49-F238E27FC236}">
                <a16:creationId xmlns:a16="http://schemas.microsoft.com/office/drawing/2014/main" id="{8D5F07CE-86AC-7545-9D08-456F91EB1F11}"/>
              </a:ext>
            </a:extLst>
          </p:cNvPr>
          <p:cNvGraphicFramePr>
            <a:graphicFrameLocks noGrp="1"/>
          </p:cNvGraphicFramePr>
          <p:nvPr>
            <p:ph idx="1"/>
            <p:extLst>
              <p:ext uri="{D42A27DB-BD31-4B8C-83A1-F6EECF244321}">
                <p14:modId xmlns:p14="http://schemas.microsoft.com/office/powerpoint/2010/main" val="3236758432"/>
              </p:ext>
            </p:extLst>
          </p:nvPr>
        </p:nvGraphicFramePr>
        <p:xfrm>
          <a:off x="1371600" y="287383"/>
          <a:ext cx="9601200" cy="58782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100373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E1E43986-1C81-2948-B30D-E5D6061DB348}"/>
              </a:ext>
            </a:extLst>
          </p:cNvPr>
          <p:cNvGraphicFramePr>
            <a:graphicFrameLocks noGrp="1"/>
          </p:cNvGraphicFramePr>
          <p:nvPr>
            <p:ph idx="1"/>
            <p:extLst>
              <p:ext uri="{D42A27DB-BD31-4B8C-83A1-F6EECF244321}">
                <p14:modId xmlns:p14="http://schemas.microsoft.com/office/powerpoint/2010/main" val="1115328544"/>
              </p:ext>
            </p:extLst>
          </p:nvPr>
        </p:nvGraphicFramePr>
        <p:xfrm>
          <a:off x="1371600" y="135467"/>
          <a:ext cx="10116766" cy="63820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481882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9A7828F-2005-BF4E-87CD-FD5DE047A5C9}"/>
              </a:ext>
            </a:extLst>
          </p:cNvPr>
          <p:cNvSpPr>
            <a:spLocks noGrp="1"/>
          </p:cNvSpPr>
          <p:nvPr>
            <p:ph idx="1"/>
          </p:nvPr>
        </p:nvSpPr>
        <p:spPr>
          <a:xfrm>
            <a:off x="1186775" y="514905"/>
            <a:ext cx="10321046" cy="5769163"/>
          </a:xfrm>
        </p:spPr>
        <p:txBody>
          <a:bodyPr>
            <a:noAutofit/>
          </a:bodyPr>
          <a:lstStyle/>
          <a:p>
            <a:pPr marL="0" indent="0">
              <a:buNone/>
            </a:pPr>
            <a:r>
              <a:rPr lang="en-US" sz="2400" b="1" dirty="0" err="1"/>
              <a:t>Рекомендации</a:t>
            </a:r>
            <a:endParaRPr lang="en-US" sz="2400" b="1" dirty="0"/>
          </a:p>
          <a:p>
            <a:pPr algn="just"/>
            <a:r>
              <a:rPr lang="ru-RU" dirty="0"/>
              <a:t>В целях сохранения и развития армянской школы управления, под­готовки кадров высшей </a:t>
            </a:r>
            <a:r>
              <a:rPr lang="ru-RU" dirty="0" err="1"/>
              <a:t>квалификции</a:t>
            </a:r>
            <a:r>
              <a:rPr lang="ru-RU" dirty="0"/>
              <a:t> рекомендуем:</a:t>
            </a:r>
            <a:endParaRPr lang="en-US" dirty="0"/>
          </a:p>
          <a:p>
            <a:pPr algn="just"/>
            <a:r>
              <a:rPr lang="ru-RU" dirty="0"/>
              <a:t>- Заказчикам государственных программ развития экономики и ин­новаций, прави­тельству, министерствам и ведомствам, Комитету по нау­ке, Министерству образования и нау­ки планировать тематику направ­лений диссертационных иссле­дований, коли­чест­во мест для обуче­ния в очной и заочной докторантуре по управленческим наукам конкретно для органов власти и ор­ганов местного самоуп­равления.</a:t>
            </a:r>
            <a:endParaRPr lang="en-US" dirty="0"/>
          </a:p>
          <a:p>
            <a:pPr algn="just"/>
            <a:r>
              <a:rPr lang="ru-RU" dirty="0"/>
              <a:t>- При оценке результативности деятельности уни­вер­ситетов учитывать их вклад в подготовку докторов экономических наук.</a:t>
            </a:r>
            <a:endParaRPr lang="en-US" dirty="0"/>
          </a:p>
          <a:p>
            <a:pPr algn="just"/>
            <a:r>
              <a:rPr lang="ru-RU" dirty="0"/>
              <a:t>- Комитету по науке предусмотреть значительный рост целевого фи­нан­сирования науч­ных программ и исследований по управ­лению экономикой и различными ее отрас­лями, от­казаться от ма­лоэф­фективной сис­темы клас­си­фикации отраслей науки и науч­ных тем по устаревшим пас­пор­там и клас­си­фи­каторам, повысить удельный вес разра­боток приклад­ного ха­рак­­тера по управ­ленческим наукам.</a:t>
            </a:r>
            <a:endParaRPr lang="en-US" dirty="0"/>
          </a:p>
          <a:p>
            <a:pPr algn="just"/>
            <a:endParaRPr lang="en-US" dirty="0"/>
          </a:p>
        </p:txBody>
      </p:sp>
    </p:spTree>
    <p:extLst>
      <p:ext uri="{BB962C8B-B14F-4D97-AF65-F5344CB8AC3E}">
        <p14:creationId xmlns:p14="http://schemas.microsoft.com/office/powerpoint/2010/main" val="32243347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9A7828F-2005-BF4E-87CD-FD5DE047A5C9}"/>
              </a:ext>
            </a:extLst>
          </p:cNvPr>
          <p:cNvSpPr>
            <a:spLocks noGrp="1"/>
          </p:cNvSpPr>
          <p:nvPr>
            <p:ph idx="1"/>
          </p:nvPr>
        </p:nvSpPr>
        <p:spPr>
          <a:xfrm>
            <a:off x="1371600" y="514905"/>
            <a:ext cx="9601200" cy="5868478"/>
          </a:xfrm>
          <a:noFill/>
          <a:ln>
            <a:solidFill>
              <a:schemeClr val="bg1">
                <a:lumMod val="95000"/>
              </a:schemeClr>
            </a:solidFill>
          </a:ln>
        </p:spPr>
        <p:txBody>
          <a:bodyPr>
            <a:noAutofit/>
          </a:bodyPr>
          <a:lstStyle/>
          <a:p>
            <a:pPr algn="just"/>
            <a:r>
              <a:rPr lang="ru-RU" sz="2400" dirty="0"/>
              <a:t>Национальной Академии Наук расширить удельный вес членов академии из научных кадров уп­рав­ления высшей квалификации по различ­ным специализациям и отраслям экономики.</a:t>
            </a:r>
            <a:endParaRPr lang="en-US" sz="2400" dirty="0"/>
          </a:p>
          <a:p>
            <a:pPr algn="just"/>
            <a:r>
              <a:rPr lang="ru-RU" sz="2400" dirty="0"/>
              <a:t>Выделить целевые места для бесплатного обучения в докторан­ту­ре иност­ранных го­сударств, например, в </a:t>
            </a:r>
            <a:r>
              <a:rPr lang="ru-RU" sz="2400" dirty="0" err="1"/>
              <a:t>РАНХиГС</a:t>
            </a:r>
            <a:r>
              <a:rPr lang="ru-RU" sz="2400" dirty="0"/>
              <a:t>, ВШЭ, МГУ, РЭУ им. Г.В. Плеханова по управ­лен­чес­ким наукам для талант­ливых кандидатов эконо­мических наук.</a:t>
            </a:r>
            <a:endParaRPr lang="en-US" sz="2400" dirty="0"/>
          </a:p>
          <a:p>
            <a:pPr algn="just"/>
            <a:r>
              <a:rPr lang="ru-RU" sz="2400" dirty="0"/>
              <a:t>Повысить стипендию докторантов соразмерно зарплате депутатов, а аспирантов </a:t>
            </a:r>
            <a:r>
              <a:rPr lang="hy-AM" sz="2400" dirty="0"/>
              <a:t>- </a:t>
            </a:r>
            <a:r>
              <a:rPr lang="ru-RU" sz="2400" dirty="0"/>
              <a:t>зарплате государственных служа­щих - руководителей от­делов и глав­ных специалистов. </a:t>
            </a:r>
            <a:endParaRPr lang="en-US" sz="2400" dirty="0"/>
          </a:p>
          <a:p>
            <a:pPr algn="just"/>
            <a:r>
              <a:rPr lang="ru-RU" sz="2400" dirty="0"/>
              <a:t>Ввести надбавки к зарплатам госслужащих за научные степени - от 50% до 100% базового уровня зарплат, а также внедрить институт науч­ных пенсий, как это сделано, например, в Украине.</a:t>
            </a:r>
          </a:p>
          <a:p>
            <a:pPr algn="just"/>
            <a:endParaRPr lang="ru-RU" dirty="0"/>
          </a:p>
          <a:p>
            <a:pPr algn="just"/>
            <a:endParaRPr lang="ru-RU" dirty="0"/>
          </a:p>
          <a:p>
            <a:pPr algn="just"/>
            <a:endParaRPr lang="ru-RU" dirty="0"/>
          </a:p>
          <a:p>
            <a:pPr algn="just"/>
            <a:endParaRPr lang="ru-RU" dirty="0"/>
          </a:p>
          <a:p>
            <a:pPr algn="just"/>
            <a:endParaRPr lang="ru-RU" dirty="0"/>
          </a:p>
          <a:p>
            <a:pPr algn="just"/>
            <a:endParaRPr lang="ru-RU" dirty="0"/>
          </a:p>
          <a:p>
            <a:pPr algn="just"/>
            <a:endParaRPr lang="ru-RU" dirty="0"/>
          </a:p>
          <a:p>
            <a:pPr algn="just"/>
            <a:endParaRPr lang="en-US" dirty="0"/>
          </a:p>
          <a:p>
            <a:pPr algn="just"/>
            <a:endParaRPr lang="en-US" dirty="0"/>
          </a:p>
        </p:txBody>
      </p:sp>
    </p:spTree>
    <p:extLst>
      <p:ext uri="{BB962C8B-B14F-4D97-AF65-F5344CB8AC3E}">
        <p14:creationId xmlns:p14="http://schemas.microsoft.com/office/powerpoint/2010/main" val="14438024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CAEF64D-46E8-094F-B9E0-01EAA53CE82D}"/>
              </a:ext>
            </a:extLst>
          </p:cNvPr>
          <p:cNvSpPr>
            <a:spLocks noGrp="1"/>
          </p:cNvSpPr>
          <p:nvPr>
            <p:ph idx="1"/>
          </p:nvPr>
        </p:nvSpPr>
        <p:spPr>
          <a:xfrm>
            <a:off x="1371600" y="630315"/>
            <a:ext cx="9601200" cy="5237085"/>
          </a:xfrm>
        </p:spPr>
        <p:txBody>
          <a:bodyPr>
            <a:normAutofit fontScale="40000" lnSpcReduction="20000"/>
          </a:bodyPr>
          <a:lstStyle/>
          <a:p>
            <a:pPr marL="0" indent="0">
              <a:buNone/>
            </a:pPr>
            <a:r>
              <a:rPr lang="en-US" sz="4400" b="1" dirty="0" err="1"/>
              <a:t>Литература</a:t>
            </a:r>
            <a:endParaRPr lang="en-US" sz="4400" b="1" dirty="0"/>
          </a:p>
          <a:p>
            <a:pPr marL="0" indent="0">
              <a:buNone/>
            </a:pPr>
            <a:r>
              <a:rPr lang="ru-RU" dirty="0"/>
              <a:t> </a:t>
            </a:r>
            <a:endParaRPr lang="en-US" dirty="0"/>
          </a:p>
          <a:p>
            <a:pPr lvl="0" algn="just"/>
            <a:r>
              <a:rPr lang="ru-RU" sz="3100" dirty="0"/>
              <a:t>Ваганян Г. Системотехника управления социально-экономическими про­цессами /</a:t>
            </a:r>
            <a:r>
              <a:rPr lang="en-US" sz="3100" dirty="0"/>
              <a:t>System Engineering of Management of Socio</a:t>
            </a:r>
            <a:r>
              <a:rPr lang="ru-RU" sz="3100" dirty="0"/>
              <a:t>-</a:t>
            </a:r>
            <a:r>
              <a:rPr lang="en-US" sz="3100" dirty="0"/>
              <a:t>Economic Processes</a:t>
            </a:r>
            <a:r>
              <a:rPr lang="ru-RU" sz="3100" dirty="0"/>
              <a:t>. В кн. “Системотехника" / Под. ред. проф. А. </a:t>
            </a:r>
            <a:r>
              <a:rPr lang="ru-RU" sz="3100" dirty="0" err="1"/>
              <a:t>Гусакова</a:t>
            </a:r>
            <a:r>
              <a:rPr lang="ru-RU" sz="3100" dirty="0"/>
              <a:t>. Москва, Фонд "Новое тысячелетие", 2002, 768 с. </a:t>
            </a:r>
            <a:endParaRPr lang="en-US" sz="3100" b="1" dirty="0"/>
          </a:p>
          <a:p>
            <a:pPr lvl="0" algn="just"/>
            <a:r>
              <a:rPr lang="ru-RU" sz="3100" dirty="0"/>
              <a:t>Ваганян Г., Ваганян О. Виртуальные технологии менеджмента (сис­темотехника электронного управления). Монография. Ереван, </a:t>
            </a:r>
            <a:r>
              <a:rPr lang="ru-RU" sz="3100" dirty="0" err="1"/>
              <a:t>Нжар</a:t>
            </a:r>
            <a:r>
              <a:rPr lang="ru-RU" sz="3100" dirty="0"/>
              <a:t>, 2005</a:t>
            </a:r>
            <a:endParaRPr lang="en-US" sz="3100" b="1" dirty="0"/>
          </a:p>
          <a:p>
            <a:pPr lvl="0" algn="just"/>
            <a:r>
              <a:rPr lang="ru-RU" sz="3100" dirty="0"/>
              <a:t>Ваганян Г.А. Коррупция: обзор, анализ, перспективы. Ма­т­е­­риалы Все­рос­сийской научной конференции “Государственная политика про­ти­во­дейст­вия коррупции и теневой экономике в России”. ИНИОН РАН, Государственная Дума РФ. Москва, 6 июня 2007</a:t>
            </a:r>
            <a:r>
              <a:rPr lang="en-US" sz="3100" dirty="0"/>
              <a:t>.</a:t>
            </a:r>
            <a:endParaRPr lang="en-US" sz="3100" b="1" dirty="0"/>
          </a:p>
          <a:p>
            <a:pPr lvl="0" algn="just"/>
            <a:r>
              <a:rPr lang="ru-RU" sz="3100" dirty="0"/>
              <a:t>Ваганян О.Г. Управление национальным интеллектуальным капита­лом­ (концеп­ция, техно­ло­гия, системотехника). Монография. LAMBERT </a:t>
            </a:r>
            <a:r>
              <a:rPr lang="ru-RU" sz="3100" dirty="0" err="1"/>
              <a:t>Aca­d­e</a:t>
            </a:r>
            <a:r>
              <a:rPr lang="en-US" sz="3100" dirty="0"/>
              <a:t>­</a:t>
            </a:r>
            <a:r>
              <a:rPr lang="ru-RU" sz="3100" dirty="0" err="1"/>
              <a:t>mic</a:t>
            </a:r>
            <a:r>
              <a:rPr lang="ru-RU" sz="3100" dirty="0"/>
              <a:t> </a:t>
            </a:r>
            <a:r>
              <a:rPr lang="ru-RU" sz="3100" dirty="0" err="1"/>
              <a:t>Publishing</a:t>
            </a:r>
            <a:r>
              <a:rPr lang="ru-RU" sz="3100" dirty="0"/>
              <a:t>, </a:t>
            </a:r>
            <a:r>
              <a:rPr lang="ru-RU" sz="3100" dirty="0" err="1"/>
              <a:t>Germany</a:t>
            </a:r>
            <a:r>
              <a:rPr lang="ru-RU" sz="3100" dirty="0"/>
              <a:t>, 2017.</a:t>
            </a:r>
            <a:endParaRPr lang="en-US" sz="3100" b="1" dirty="0"/>
          </a:p>
          <a:p>
            <a:pPr lvl="0" algn="just"/>
            <a:r>
              <a:rPr lang="ru-RU" sz="3100" dirty="0"/>
              <a:t>Ваганян Г.А. Конституционный менеджмент (методология, прин­ципы, технологии). </a:t>
            </a:r>
            <a:r>
              <a:rPr lang="en-US" sz="3100" dirty="0"/>
              <a:t>LAM</a:t>
            </a:r>
            <a:r>
              <a:rPr lang="ru-RU" sz="3100" dirty="0"/>
              <a:t>­</a:t>
            </a:r>
            <a:r>
              <a:rPr lang="en-US" sz="3100" dirty="0"/>
              <a:t>BERT Academic Publishing</a:t>
            </a:r>
            <a:r>
              <a:rPr lang="ru-RU" sz="3100" dirty="0"/>
              <a:t>, </a:t>
            </a:r>
            <a:r>
              <a:rPr lang="en-US" sz="3100" dirty="0"/>
              <a:t>Germany</a:t>
            </a:r>
            <a:r>
              <a:rPr lang="ru-RU" sz="3100" dirty="0"/>
              <a:t>, 2017.</a:t>
            </a:r>
            <a:endParaRPr lang="en-US" sz="3100" b="1" dirty="0"/>
          </a:p>
          <a:p>
            <a:pPr lvl="0" algn="just"/>
            <a:r>
              <a:rPr lang="ru-RU" sz="3100" dirty="0"/>
              <a:t>Ва­ганян Г., Ваганян О. Побеждая с помощью глобальных инноваций (На­ примере Рос­сии и других стран-участниц ЕАЭС). «Россия: тенден­ции и перс­</a:t>
            </a:r>
            <a:r>
              <a:rPr lang="en-US" sz="3100" dirty="0"/>
              <a:t>­</a:t>
            </a:r>
            <a:r>
              <a:rPr lang="ru-RU" sz="3100" dirty="0" err="1"/>
              <a:t>пективы</a:t>
            </a:r>
            <a:r>
              <a:rPr lang="ru-RU" sz="3100" dirty="0"/>
              <a:t> развития» </a:t>
            </a:r>
            <a:r>
              <a:rPr lang="ru-RU" sz="3100" dirty="0" err="1"/>
              <a:t>Вып</a:t>
            </a:r>
            <a:r>
              <a:rPr lang="ru-RU" sz="3100" dirty="0"/>
              <a:t>. 12. Часть </a:t>
            </a:r>
            <a:r>
              <a:rPr lang="ru-RU" sz="3100" dirty="0" err="1"/>
              <a:t>I</a:t>
            </a:r>
            <a:r>
              <a:rPr lang="ru-RU" sz="3100" dirty="0"/>
              <a:t>. Российская Академия Наук, ИНИОН РАН, – М., 2017. </a:t>
            </a:r>
            <a:endParaRPr lang="en-US" sz="3100" b="1" dirty="0"/>
          </a:p>
          <a:p>
            <a:pPr lvl="0" algn="just"/>
            <a:r>
              <a:rPr lang="ru-RU" sz="3100" dirty="0"/>
              <a:t>Ваганян Г.А. Благосостояние Армении зависит от соотношения коэф­фициента умст­вен­ного развития руководителей в сфере управления эконо­микой к коэффициенту умствен­ного развития населения. Науч­ный журнал "Пуб­­личное управление". N3-4, Ака­демия государственного управ­ления Рес­публики Армения, 2017.</a:t>
            </a:r>
            <a:endParaRPr lang="en-US" sz="3100" b="1" dirty="0"/>
          </a:p>
          <a:p>
            <a:pPr lvl="0" algn="just"/>
            <a:r>
              <a:rPr lang="en-US" sz="3100" dirty="0" err="1"/>
              <a:t>Vahanyan</a:t>
            </a:r>
            <a:r>
              <a:rPr lang="en-US" sz="3100" dirty="0"/>
              <a:t> G., </a:t>
            </a:r>
            <a:r>
              <a:rPr lang="en-US" sz="3100" dirty="0" err="1"/>
              <a:t>Vahanyan</a:t>
            </a:r>
            <a:r>
              <a:rPr lang="en-US" sz="3100" dirty="0"/>
              <a:t> H., Ghazaryan M., Interactive innovative tool for ear­ly diag­­nosis of global pre-crisis processes (based on measurement and asses­s­ment of the virtual intellectual capital), Journal of Intellectual Capi­tal, 2018, https://</a:t>
            </a:r>
            <a:r>
              <a:rPr lang="en-US" sz="3100" dirty="0" err="1"/>
              <a:t>doi.org</a:t>
            </a:r>
            <a:r>
              <a:rPr lang="en-US" sz="3100" dirty="0"/>
              <a:t>/10.1108/JIC-05-2017-0074</a:t>
            </a:r>
            <a:endParaRPr lang="en-US" sz="3100" b="1" dirty="0"/>
          </a:p>
          <a:p>
            <a:pPr lvl="0" algn="just"/>
            <a:r>
              <a:rPr lang="ru-RU" sz="3100" dirty="0"/>
              <a:t>Ваганян Г.А., Ваганян О.Г., </a:t>
            </a:r>
            <a:r>
              <a:rPr lang="ru-RU" sz="3100" dirty="0" err="1"/>
              <a:t>Казарян</a:t>
            </a:r>
            <a:r>
              <a:rPr lang="ru-RU" sz="3100" dirty="0"/>
              <a:t> М.Э. Виртуальный консти­ту­цион­­­­ный контроль и мо­­­ни­торинг (системотехника конституцио­нализма).  Еже</a:t>
            </a:r>
            <a:r>
              <a:rPr lang="en-US" sz="3100" dirty="0"/>
              <a:t>­</a:t>
            </a:r>
            <a:r>
              <a:rPr lang="ru-RU" sz="3100" dirty="0"/>
              <a:t>­­­­</a:t>
            </a:r>
            <a:r>
              <a:rPr lang="ru-RU" sz="3100" dirty="0" err="1"/>
              <a:t>годник</a:t>
            </a:r>
            <a:r>
              <a:rPr lang="ru-RU" sz="3100" dirty="0"/>
              <a:t> «Россия: тенденции и перс­пективы развития». Вып.1, Часть </a:t>
            </a:r>
            <a:r>
              <a:rPr lang="ru-RU" sz="3100" dirty="0" err="1"/>
              <a:t>I</a:t>
            </a:r>
            <a:r>
              <a:rPr lang="ru-RU" sz="3100" dirty="0"/>
              <a:t>. Рос­сийс­кая Академия Наук, ИНИОН РАН. – М., 2018г.</a:t>
            </a:r>
            <a:endParaRPr lang="en-US" sz="3100" b="1" dirty="0"/>
          </a:p>
          <a:p>
            <a:pPr lvl="0" algn="just"/>
            <a:r>
              <a:rPr lang="ru-RU" sz="3100" dirty="0"/>
              <a:t>Ваганян Г.А. Наука Армении и России без науки управления. XVIII Меж­дународная научная конференция “Модернизация России: приоритеты, проб­лемы, решения”. Министерство науки и высшего образования РФ, Рос­сийс­кий экономический университет им. Г.В</a:t>
            </a:r>
            <a:r>
              <a:rPr lang="en-US" sz="3100" dirty="0"/>
              <a:t>.</a:t>
            </a:r>
            <a:r>
              <a:rPr lang="ru-RU" sz="3100" dirty="0"/>
              <a:t> Плеханова, Москва, 20-21 де</a:t>
            </a:r>
            <a:r>
              <a:rPr lang="en-US" sz="3100" dirty="0"/>
              <a:t>­</a:t>
            </a:r>
            <a:r>
              <a:rPr lang="ru-RU" sz="3100" dirty="0" err="1"/>
              <a:t>кабря</a:t>
            </a:r>
            <a:r>
              <a:rPr lang="ru-RU" sz="3100" dirty="0"/>
              <a:t>, 2018.</a:t>
            </a:r>
            <a:endParaRPr lang="en-US" sz="3100" b="1" dirty="0"/>
          </a:p>
          <a:p>
            <a:endParaRPr lang="en-US" dirty="0"/>
          </a:p>
        </p:txBody>
      </p:sp>
    </p:spTree>
    <p:extLst>
      <p:ext uri="{BB962C8B-B14F-4D97-AF65-F5344CB8AC3E}">
        <p14:creationId xmlns:p14="http://schemas.microsoft.com/office/powerpoint/2010/main" val="25795841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a:extLst>
              <a:ext uri="{FF2B5EF4-FFF2-40B4-BE49-F238E27FC236}">
                <a16:creationId xmlns:a16="http://schemas.microsoft.com/office/drawing/2014/main" id="{AD73B4AB-22B7-4C4E-B925-F2CAFECB3120}"/>
              </a:ext>
            </a:extLst>
          </p:cNvPr>
          <p:cNvGraphicFramePr>
            <a:graphicFrameLocks noGrp="1"/>
          </p:cNvGraphicFramePr>
          <p:nvPr>
            <p:ph idx="1"/>
            <p:extLst>
              <p:ext uri="{D42A27DB-BD31-4B8C-83A1-F6EECF244321}">
                <p14:modId xmlns:p14="http://schemas.microsoft.com/office/powerpoint/2010/main" val="185527344"/>
              </p:ext>
            </p:extLst>
          </p:nvPr>
        </p:nvGraphicFramePr>
        <p:xfrm>
          <a:off x="967667" y="-62144"/>
          <a:ext cx="10475650" cy="65428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241976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B26AB-D62F-D645-877F-31AB52D14CE5}"/>
              </a:ext>
            </a:extLst>
          </p:cNvPr>
          <p:cNvSpPr>
            <a:spLocks noGrp="1"/>
          </p:cNvSpPr>
          <p:nvPr>
            <p:ph type="title"/>
          </p:nvPr>
        </p:nvSpPr>
        <p:spPr>
          <a:xfrm>
            <a:off x="1371600" y="168676"/>
            <a:ext cx="9601200" cy="1358283"/>
          </a:xfrm>
        </p:spPr>
        <p:txBody>
          <a:bodyPr>
            <a:normAutofit/>
          </a:bodyPr>
          <a:lstStyle/>
          <a:p>
            <a:pPr algn="ctr"/>
            <a:br>
              <a:rPr lang="en-US" dirty="0"/>
            </a:br>
            <a:r>
              <a:rPr lang="en-US" dirty="0" err="1"/>
              <a:t>Спасибо</a:t>
            </a:r>
            <a:r>
              <a:rPr lang="en-US" dirty="0"/>
              <a:t> </a:t>
            </a:r>
            <a:r>
              <a:rPr lang="en-US" dirty="0" err="1"/>
              <a:t>за</a:t>
            </a:r>
            <a:r>
              <a:rPr lang="en-US" dirty="0"/>
              <a:t> </a:t>
            </a:r>
            <a:r>
              <a:rPr lang="en-US" dirty="0" err="1"/>
              <a:t>внимание</a:t>
            </a:r>
            <a:endParaRPr lang="en-US" dirty="0"/>
          </a:p>
        </p:txBody>
      </p:sp>
      <p:sp>
        <p:nvSpPr>
          <p:cNvPr id="3" name="Content Placeholder 2">
            <a:extLst>
              <a:ext uri="{FF2B5EF4-FFF2-40B4-BE49-F238E27FC236}">
                <a16:creationId xmlns:a16="http://schemas.microsoft.com/office/drawing/2014/main" id="{AE57C398-367A-0843-B551-7E9040F1C2FC}"/>
              </a:ext>
            </a:extLst>
          </p:cNvPr>
          <p:cNvSpPr>
            <a:spLocks noGrp="1"/>
          </p:cNvSpPr>
          <p:nvPr>
            <p:ph idx="1"/>
          </p:nvPr>
        </p:nvSpPr>
        <p:spPr>
          <a:xfrm>
            <a:off x="1371600" y="1526959"/>
            <a:ext cx="9601200" cy="4340441"/>
          </a:xfrm>
        </p:spPr>
        <p:txBody>
          <a:bodyPr>
            <a:normAutofit fontScale="92500" lnSpcReduction="20000"/>
          </a:bodyPr>
          <a:lstStyle/>
          <a:p>
            <a:pPr marL="0" indent="0">
              <a:buNone/>
            </a:pPr>
            <a:endParaRPr lang="en-US" dirty="0"/>
          </a:p>
          <a:p>
            <a:pPr marL="0" indent="0" algn="ctr">
              <a:buNone/>
            </a:pPr>
            <a:r>
              <a:rPr lang="en-US" dirty="0" err="1"/>
              <a:t>Г</a:t>
            </a:r>
            <a:r>
              <a:rPr lang="en-US" dirty="0"/>
              <a:t>. </a:t>
            </a:r>
            <a:r>
              <a:rPr lang="en-US" dirty="0" err="1"/>
              <a:t>Ваганян</a:t>
            </a:r>
            <a:r>
              <a:rPr lang="en-US" dirty="0"/>
              <a:t> </a:t>
            </a:r>
            <a:r>
              <a:rPr lang="en-US" dirty="0">
                <a:hlinkClick r:id="rId2"/>
              </a:rPr>
              <a:t>gregorv@mail.ru</a:t>
            </a:r>
            <a:endParaRPr lang="en-US" dirty="0"/>
          </a:p>
          <a:p>
            <a:pPr marL="0" indent="0" algn="ctr">
              <a:buNone/>
            </a:pPr>
            <a:r>
              <a:rPr lang="en-US" dirty="0" err="1"/>
              <a:t>Ереван</a:t>
            </a:r>
            <a:r>
              <a:rPr lang="en-US" dirty="0"/>
              <a:t>, </a:t>
            </a:r>
            <a:r>
              <a:rPr lang="en-US" dirty="0" err="1"/>
              <a:t>Армения</a:t>
            </a:r>
            <a:r>
              <a:rPr lang="en-US" dirty="0"/>
              <a:t>,  8 </a:t>
            </a:r>
            <a:r>
              <a:rPr lang="en-US" dirty="0" err="1"/>
              <a:t>октября</a:t>
            </a:r>
            <a:r>
              <a:rPr lang="en-US" dirty="0"/>
              <a:t> 2019г.</a:t>
            </a:r>
          </a:p>
          <a:p>
            <a:pPr marL="0" indent="0" algn="ctr">
              <a:buNone/>
            </a:pPr>
            <a:endParaRPr lang="en-US" dirty="0"/>
          </a:p>
          <a:p>
            <a:endParaRPr lang="en-US" dirty="0"/>
          </a:p>
          <a:p>
            <a:pPr marL="0" indent="0" algn="just">
              <a:buNone/>
            </a:pPr>
            <a:r>
              <a:rPr lang="en-US" b="1" dirty="0"/>
              <a:t>Annotation </a:t>
            </a:r>
          </a:p>
          <a:p>
            <a:pPr algn="just"/>
            <a:r>
              <a:rPr lang="en-US" dirty="0"/>
              <a:t>While national management systems of science and higher education in dif­fe­rent countries are undergoing significant transformations, there is little known about the career and professional development of doctors of economic sciences. The author asked questions about the models for the preparation of such specialists, the most advanced for the new structure of economics. It has been shown that the rep­­lacement of the key branch of science and practice “Management of the eco­nomy and its branches” with “Economy and management of the national economy” has predicted a decrease meaning and role of the term "management". </a:t>
            </a:r>
          </a:p>
          <a:p>
            <a:endParaRPr lang="en-US" dirty="0"/>
          </a:p>
        </p:txBody>
      </p:sp>
    </p:spTree>
    <p:extLst>
      <p:ext uri="{BB962C8B-B14F-4D97-AF65-F5344CB8AC3E}">
        <p14:creationId xmlns:p14="http://schemas.microsoft.com/office/powerpoint/2010/main" val="8137979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B0168D6-B83C-ED4A-A6EE-2645BE708D3B}"/>
              </a:ext>
            </a:extLst>
          </p:cNvPr>
          <p:cNvSpPr>
            <a:spLocks noGrp="1"/>
          </p:cNvSpPr>
          <p:nvPr>
            <p:ph idx="1"/>
          </p:nvPr>
        </p:nvSpPr>
        <p:spPr>
          <a:xfrm>
            <a:off x="1371599" y="594804"/>
            <a:ext cx="9897291" cy="5272596"/>
          </a:xfrm>
        </p:spPr>
        <p:txBody>
          <a:bodyPr/>
          <a:lstStyle/>
          <a:p>
            <a:pPr algn="just"/>
            <a:r>
              <a:rPr lang="ru-RU" dirty="0"/>
              <a:t>Они ис­следу­ют­ ­эконо­ми­чес­кие системы, их генезис, формирование, развитие, прог­но­зи­рование и др. Разграни­читель­ным приз­наком специаль­ности ­</a:t>
            </a:r>
            <a:r>
              <a:rPr lang="ru-RU" dirty="0">
                <a:hlinkClick r:id="rId2"/>
              </a:rPr>
              <a:t>08.00.05</a:t>
            </a:r>
            <a:r>
              <a:rPr lang="ru-RU" dirty="0"/>
              <a:t> по отношению к другим экономическим специаль­ностям яв­ляется из­у­­че­ние экономических систем в качестве объек­тов управ­ления. </a:t>
            </a:r>
            <a:endParaRPr lang="en-US" dirty="0"/>
          </a:p>
          <a:p>
            <a:pPr algn="just"/>
            <a:r>
              <a:rPr lang="ru-RU" dirty="0"/>
              <a:t>Объек­том иссле­до­вания могут служить ­экономические системы раз­лич­ного масштаба, уров­ня, сфер действия, форм собственности, теоретические и мето­до­ло­гические прин­ципы, методы и способы управ­ления этими сис­темами, а так­же инсти­­ту­циональные и инфраст­руктурные аспекты развития эконо­ми­чес­ких сис­тем. Кроме того, объектом изучения являют­ся различные аспекты субъе­к­­тов уп­рав­­­ления экономическими системами (государст­венные, транс­нацио­нальные, регио­наль­ные, корпоративные управлен­ческие струк­ту­ры, а так­же ме­­­нед­же­ры как субъекты управ­ле­ния). Предметом ис­сле­до­ва­ния дан­ной спе­циаль­ности яв­ляют­ся управленческие отноше­ния, воз­ни­каю­щие в про­цес­се фор­мирования, развития (ста­би­лизации) и раз­руше­ния эко­­но­мических сис­тем.</a:t>
            </a:r>
            <a:endParaRPr lang="en-US" dirty="0"/>
          </a:p>
          <a:p>
            <a:pPr algn="just"/>
            <a:r>
              <a:rPr lang="ru-RU" dirty="0"/>
              <a:t>Наиболее конкурентоспособными для реализации задач повышения эффективности и качества государственного управления являются кад­ры выс­­­шей квалифи­кации в области прикладного менед­ж­мен­та. </a:t>
            </a:r>
            <a:endParaRPr lang="en-US" dirty="0"/>
          </a:p>
        </p:txBody>
      </p:sp>
    </p:spTree>
    <p:extLst>
      <p:ext uri="{BB962C8B-B14F-4D97-AF65-F5344CB8AC3E}">
        <p14:creationId xmlns:p14="http://schemas.microsoft.com/office/powerpoint/2010/main" val="23603126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EFBF374C-FD54-E347-B870-E754937C358A}"/>
              </a:ext>
            </a:extLst>
          </p:cNvPr>
          <p:cNvGraphicFramePr>
            <a:graphicFrameLocks noGrp="1"/>
          </p:cNvGraphicFramePr>
          <p:nvPr>
            <p:ph idx="1"/>
            <p:extLst>
              <p:ext uri="{D42A27DB-BD31-4B8C-83A1-F6EECF244321}">
                <p14:modId xmlns:p14="http://schemas.microsoft.com/office/powerpoint/2010/main" val="608002087"/>
              </p:ext>
            </p:extLst>
          </p:nvPr>
        </p:nvGraphicFramePr>
        <p:xfrm>
          <a:off x="1371600" y="559293"/>
          <a:ext cx="10088880" cy="56499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838859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A69F5A8-893D-C143-A051-2DC0F0EC4AAC}"/>
              </a:ext>
            </a:extLst>
          </p:cNvPr>
          <p:cNvSpPr>
            <a:spLocks noGrp="1"/>
          </p:cNvSpPr>
          <p:nvPr>
            <p:ph idx="1"/>
          </p:nvPr>
        </p:nvSpPr>
        <p:spPr>
          <a:xfrm>
            <a:off x="1371599" y="417249"/>
            <a:ext cx="9801497" cy="5870339"/>
          </a:xfrm>
        </p:spPr>
        <p:txBody>
          <a:bodyPr>
            <a:normAutofit/>
          </a:bodyPr>
          <a:lstStyle/>
          <a:p>
            <a:pPr algn="just"/>
            <a:r>
              <a:rPr lang="ru-RU" sz="2400" dirty="0"/>
              <a:t>В Армении это соот­но­шение не соответствует современным тре­бо­ва­ниям. На практике бытует оши­боч­ное мне­ние, что если управленец или госу­дарст­вен­ный служащий обладает ученой степенью док­тора эко­но­мических или кан­дидата эконо­мических наук, то этого достаточно для того, что­бы при­ни­маемые управленческие ре­ше­ния могли бы быть приз­нанными как качест­вен­ные или эффективные. </a:t>
            </a:r>
            <a:endParaRPr lang="en-US" sz="2400" dirty="0"/>
          </a:p>
          <a:p>
            <a:pPr algn="just"/>
            <a:r>
              <a:rPr lang="ru-RU" sz="2400" dirty="0"/>
              <a:t>Пора осознать, что при прочих равных условиях наиболее ка­чественные и эф­фек­тив­ные управ­лен­ческие ре­ше­ния способны принимать управ­ленческие кадры высшей ква­ли­фикации. Та­ким образом, наличие экономистов-теоретиков, биз­­несменов, финансистов, банкиров, бухгалтеров, историков, востоковедов, юристов или математиков - советников или помощ­ников президентов, пре­мьер-ми­нист­ров не гаран­тирует необхо­димое и достаточное условие для того, что­бы при­ни­маемые управ­ленческие решения на высшем уровне можно было бы квали­фи­цировать как ком­петентные или опти­мальные. </a:t>
            </a:r>
            <a:endParaRPr lang="en-US" sz="2400" dirty="0"/>
          </a:p>
          <a:p>
            <a:endParaRPr lang="en-US" dirty="0"/>
          </a:p>
        </p:txBody>
      </p:sp>
    </p:spTree>
    <p:extLst>
      <p:ext uri="{BB962C8B-B14F-4D97-AF65-F5344CB8AC3E}">
        <p14:creationId xmlns:p14="http://schemas.microsoft.com/office/powerpoint/2010/main" val="9248891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9A7828F-2005-BF4E-87CD-FD5DE047A5C9}"/>
              </a:ext>
            </a:extLst>
          </p:cNvPr>
          <p:cNvSpPr>
            <a:spLocks noGrp="1"/>
          </p:cNvSpPr>
          <p:nvPr>
            <p:ph idx="1"/>
          </p:nvPr>
        </p:nvSpPr>
        <p:spPr>
          <a:xfrm>
            <a:off x="1079771" y="514905"/>
            <a:ext cx="10363292" cy="6265274"/>
          </a:xfrm>
          <a:blipFill>
            <a:blip r:embed="rId2"/>
            <a:tile tx="0" ty="0" sx="100000" sy="100000" flip="none" algn="tl"/>
          </a:blipFill>
          <a:ln>
            <a:solidFill>
              <a:schemeClr val="accent1"/>
            </a:solidFill>
          </a:ln>
        </p:spPr>
        <p:txBody>
          <a:bodyPr/>
          <a:lstStyle/>
          <a:p>
            <a:pPr marL="0" indent="0" algn="just">
              <a:buNone/>
            </a:pPr>
            <a:r>
              <a:rPr lang="ru-RU" sz="2400" b="1" dirty="0"/>
              <a:t>Перечислим показатели, которые ха­рак­­теризуют негативные тен­денции подготовки и распределения управленческих кадров высшей ква­ли­фикации для развития экономики стра­ны, науки и практики управления:</a:t>
            </a:r>
            <a:endParaRPr lang="en-US" sz="2400" b="1" dirty="0"/>
          </a:p>
          <a:p>
            <a:pPr lvl="0" algn="just"/>
            <a:r>
              <a:rPr lang="ru-RU" sz="2400" dirty="0"/>
              <a:t>тенденции снижения численности докторов экономических наук;</a:t>
            </a:r>
            <a:endParaRPr lang="en-US" sz="2400" dirty="0"/>
          </a:p>
          <a:p>
            <a:pPr lvl="0" algn="just"/>
            <a:r>
              <a:rPr lang="ru-RU" sz="2400" dirty="0"/>
              <a:t>тенденции снижения численности докторов экономических наук по нап­­равлению “Управление экономикой и ее отраслями”, в частности по специализации “Го­сударственное и муниципальное управление” способных по­вы­сить ка­чест­во и эффек­тив­ность государственного управления и мест­ного са­моуп­­рав­ле­ния;</a:t>
            </a:r>
            <a:endParaRPr lang="en-US" sz="2400" dirty="0"/>
          </a:p>
          <a:p>
            <a:pPr lvl="0" algn="just"/>
            <a:r>
              <a:rPr lang="ru-RU" sz="2400" dirty="0"/>
              <a:t>тенденции снижения численности докторов экономических наук в различных сег­мен­тах управления отраслями экономики;</a:t>
            </a:r>
            <a:endParaRPr lang="en-US" sz="2400" dirty="0"/>
          </a:p>
          <a:p>
            <a:pPr lvl="0" algn="just"/>
            <a:r>
              <a:rPr lang="ru-RU" sz="2400" dirty="0"/>
              <a:t>тенденции снижения численности кандидатов экономических наук по нап­­рав­лению “Управление экономикой и ее отраслями”, в частности по спе­циа­лизации “Государственное и муниципальное управление”, а также </a:t>
            </a:r>
            <a:r>
              <a:rPr lang="ru-RU" sz="2400" dirty="0" err="1"/>
              <a:t>дис­ба­лан­­си­ро­­ван­ность</a:t>
            </a:r>
            <a:r>
              <a:rPr lang="ru-RU" sz="2400" dirty="0"/>
              <a:t> их распределения как по по трем ветвям госу­дарст­венной власти, так и по от­рас­лям эконо­ми­ки;</a:t>
            </a:r>
            <a:endParaRPr lang="en-US" sz="2400" dirty="0"/>
          </a:p>
          <a:p>
            <a:endParaRPr lang="en-US" dirty="0"/>
          </a:p>
        </p:txBody>
      </p:sp>
    </p:spTree>
    <p:extLst>
      <p:ext uri="{BB962C8B-B14F-4D97-AF65-F5344CB8AC3E}">
        <p14:creationId xmlns:p14="http://schemas.microsoft.com/office/powerpoint/2010/main" val="2991220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7" presetClass="emph" presetSubtype="2" fill="hold" nodeType="clickEffect">
                                  <p:stCondLst>
                                    <p:cond delay="0"/>
                                  </p:stCondLst>
                                  <p:childTnLst>
                                    <p:animClr clrSpc="rgb" dir="cw">
                                      <p:cBhvr>
                                        <p:cTn id="14" dur="2000" fill="hold"/>
                                        <p:tgtEl>
                                          <p:spTgt spid="3"/>
                                        </p:tgtEl>
                                        <p:attrNameLst>
                                          <p:attrName>stroke.color</p:attrName>
                                        </p:attrNameLst>
                                      </p:cBhvr>
                                      <p:to>
                                        <a:schemeClr val="accent2"/>
                                      </p:to>
                                    </p:animClr>
                                    <p:set>
                                      <p:cBhvr>
                                        <p:cTn id="15" dur="2000" fill="hold"/>
                                        <p:tgtEl>
                                          <p:spTgt spid="3"/>
                                        </p:tgtEl>
                                        <p:attrNameLst>
                                          <p:attrName>stroke.on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9A7828F-2005-BF4E-87CD-FD5DE047A5C9}"/>
              </a:ext>
            </a:extLst>
          </p:cNvPr>
          <p:cNvSpPr>
            <a:spLocks noGrp="1"/>
          </p:cNvSpPr>
          <p:nvPr>
            <p:ph idx="1"/>
          </p:nvPr>
        </p:nvSpPr>
        <p:spPr>
          <a:xfrm>
            <a:off x="1021404" y="437746"/>
            <a:ext cx="10612877" cy="6235428"/>
          </a:xfrm>
          <a:blipFill>
            <a:blip r:embed="rId2"/>
            <a:tile tx="0" ty="0" sx="100000" sy="100000" flip="none" algn="tl"/>
          </a:blipFill>
          <a:ln>
            <a:solidFill>
              <a:schemeClr val="accent1"/>
            </a:solidFill>
          </a:ln>
        </p:spPr>
        <p:txBody>
          <a:bodyPr>
            <a:noAutofit/>
          </a:bodyPr>
          <a:lstStyle/>
          <a:p>
            <a:pPr lvl="0" algn="just"/>
            <a:r>
              <a:rPr lang="ru-RU" dirty="0"/>
              <a:t>тенденции снижения численности аспирантов по направлению “Уп­равление эконо­микой и ее отраслями”, в частности по специализации “Го­сударственное и муниципальное управление”;</a:t>
            </a:r>
            <a:endParaRPr lang="en-US" dirty="0"/>
          </a:p>
          <a:p>
            <a:pPr lvl="0" algn="just"/>
            <a:r>
              <a:rPr lang="ru-RU" dirty="0"/>
              <a:t>тенденции снижения численности студентов вузов по направ­лению “Уп­равление эко­номикой и ее отраслями”, в частности по специализации “Го­сударственное и муниципальное управление” ;</a:t>
            </a:r>
            <a:endParaRPr lang="en-US" dirty="0"/>
          </a:p>
          <a:p>
            <a:pPr lvl="0" algn="just"/>
            <a:r>
              <a:rPr lang="ru-RU" dirty="0"/>
              <a:t>тенденции снижения качества образования по управленческим и эко­номическим нап­равлениям;</a:t>
            </a:r>
            <a:endParaRPr lang="en-US" dirty="0"/>
          </a:p>
          <a:p>
            <a:pPr lvl="0" algn="just"/>
            <a:r>
              <a:rPr lang="ru-RU" dirty="0"/>
              <a:t>тенденции снижения качества НИР по управленческим и эконо­ми­чес­ким направ­ле­ниям;</a:t>
            </a:r>
            <a:endParaRPr lang="en-US" dirty="0"/>
          </a:p>
          <a:p>
            <a:pPr lvl="0" algn="just"/>
            <a:r>
              <a:rPr lang="ru-RU" dirty="0"/>
              <a:t>тенденции снижения численности занятых в сфере иссле­до­ваний и разработок в об­лас­­ти управления коммерциализации знаний и трансфера технологий; </a:t>
            </a:r>
            <a:endParaRPr lang="en-US" dirty="0"/>
          </a:p>
          <a:p>
            <a:pPr lvl="0" algn="just"/>
            <a:r>
              <a:rPr lang="ru-RU" dirty="0"/>
              <a:t> тен­денции снижения уровня коммерциализации знаний, резуль­татов науч­ных ис­сле­дований, трансфера технологий из-за нехватки соот­ветст­вую­щих кадров;</a:t>
            </a:r>
            <a:endParaRPr lang="en-US" dirty="0"/>
          </a:p>
          <a:p>
            <a:pPr lvl="0" algn="just"/>
            <a:r>
              <a:rPr lang="ru-RU" dirty="0"/>
              <a:t> тенденции снижения числа патентов и изобретений, заре­гист­ри­ро­ванных за рубежом;</a:t>
            </a:r>
            <a:endParaRPr lang="en-US" dirty="0"/>
          </a:p>
          <a:p>
            <a:pPr lvl="0" algn="just"/>
            <a:r>
              <a:rPr lang="ru-RU" dirty="0"/>
              <a:t> тенденции снижения системы показателей в мировых рейтингах: кон­ку­рен­тос­по­соб­ности; качества государственного управления и местного са­моуп­рав­ле­ния; уровня кор­руп­ции, общего благосостояния; разрыва между до­ходами бо­га­тых и бедных.</a:t>
            </a:r>
            <a:endParaRPr lang="en-US" dirty="0"/>
          </a:p>
        </p:txBody>
      </p:sp>
    </p:spTree>
    <p:extLst>
      <p:ext uri="{BB962C8B-B14F-4D97-AF65-F5344CB8AC3E}">
        <p14:creationId xmlns:p14="http://schemas.microsoft.com/office/powerpoint/2010/main" val="3714970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3"/>
                                        </p:tgtEl>
                                        <p:attrNameLst>
                                          <p:attrName>fillcolor</p:attrName>
                                        </p:attrNameLst>
                                      </p:cBhvr>
                                      <p:to>
                                        <a:schemeClr val="accent2"/>
                                      </p:to>
                                    </p:animClr>
                                    <p:set>
                                      <p:cBhvr>
                                        <p:cTn id="7" dur="2000" fill="hold"/>
                                        <p:tgtEl>
                                          <p:spTgt spid="3"/>
                                        </p:tgtEl>
                                        <p:attrNameLst>
                                          <p:attrName>fill.type</p:attrName>
                                        </p:attrNameLst>
                                      </p:cBhvr>
                                      <p:to>
                                        <p:strVal val="solid"/>
                                      </p:to>
                                    </p:set>
                                    <p:set>
                                      <p:cBhvr>
                                        <p:cTn id="8" dur="2000" fill="hold"/>
                                        <p:tgtEl>
                                          <p:spTgt spid="3"/>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9A7828F-2005-BF4E-87CD-FD5DE047A5C9}"/>
              </a:ext>
            </a:extLst>
          </p:cNvPr>
          <p:cNvSpPr>
            <a:spLocks noGrp="1"/>
          </p:cNvSpPr>
          <p:nvPr>
            <p:ph idx="1"/>
          </p:nvPr>
        </p:nvSpPr>
        <p:spPr>
          <a:xfrm>
            <a:off x="1001949" y="514905"/>
            <a:ext cx="10496145" cy="5894604"/>
          </a:xfrm>
        </p:spPr>
        <p:txBody>
          <a:bodyPr>
            <a:normAutofit/>
          </a:bodyPr>
          <a:lstStyle/>
          <a:p>
            <a:pPr algn="just"/>
            <a:r>
              <a:rPr lang="ru-RU" sz="2400" dirty="0"/>
              <a:t>Негативные тенденции подготовки и распределения кадров высшей квалификации для науки и практики управления отразились на снижении показателей Глобальных индексов. Целью Глобального индекса инно­ва­ций (ГИИ) является совершенствование показателей иннова­цион­ной деятель­нос­ти и ее понимания, поскольку инновации играют ключевую роль в качестве фактора эконо­мического роста и процветания. ГИИ представляет собой оцен­ку деятельности в области инноваций в 141 стране на основе 79 показа­те­лей. В рейтинге "Глобальный ин­но­­ва­цион­ный ин­­декс 2018г." </a:t>
            </a:r>
            <a:r>
              <a:rPr lang="ru-RU" sz="2400" dirty="0">
                <a:solidFill>
                  <a:srgbClr val="FF0000"/>
                </a:solidFill>
              </a:rPr>
              <a:t>Армения за­ня­ла 68-е место, Россия 46-е место</a:t>
            </a:r>
            <a:r>
              <a:rPr lang="ru-RU" sz="2400" dirty="0"/>
              <a:t> (</a:t>
            </a:r>
            <a:r>
              <a:rPr lang="hy-AM" sz="2400" dirty="0"/>
              <a:t>https://www.</a:t>
            </a:r>
            <a:r>
              <a:rPr lang="ru-RU" sz="2400" dirty="0"/>
              <a:t>­</a:t>
            </a:r>
            <a:r>
              <a:rPr lang="hy-AM" sz="2400" dirty="0"/>
              <a:t>global</a:t>
            </a:r>
            <a:r>
              <a:rPr lang="ru-RU" sz="2400" dirty="0"/>
              <a:t>­</a:t>
            </a:r>
            <a:r>
              <a:rPr lang="hy-AM" sz="2400" dirty="0"/>
              <a:t>inno</a:t>
            </a:r>
            <a:r>
              <a:rPr lang="ru-RU" sz="2400" dirty="0"/>
              <a:t>­</a:t>
            </a:r>
            <a:r>
              <a:rPr lang="hy-AM" sz="2400" dirty="0"/>
              <a:t>vation</a:t>
            </a:r>
            <a:r>
              <a:rPr lang="ru-RU" sz="2400" dirty="0"/>
              <a:t>­</a:t>
            </a:r>
            <a:r>
              <a:rPr lang="hy-AM" sz="2400" dirty="0"/>
              <a:t>in</a:t>
            </a:r>
            <a:r>
              <a:rPr lang="ru-RU" sz="2400" dirty="0"/>
              <a:t>­</a:t>
            </a:r>
            <a:r>
              <a:rPr lang="hy-AM" sz="2400" dirty="0"/>
              <a:t>dex.</a:t>
            </a:r>
            <a:r>
              <a:rPr lang="ru-RU" sz="2400" dirty="0"/>
              <a:t>­­</a:t>
            </a:r>
            <a:r>
              <a:rPr lang="hy-AM" sz="2400" dirty="0"/>
              <a:t>org/</a:t>
            </a:r>
            <a:r>
              <a:rPr lang="ru-RU" sz="2400" dirty="0"/>
              <a:t>­</a:t>
            </a:r>
            <a:r>
              <a:rPr lang="hy-AM" sz="2400" dirty="0"/>
              <a:t>ana</a:t>
            </a:r>
            <a:r>
              <a:rPr lang="ru-RU" sz="2400" dirty="0"/>
              <a:t>­</a:t>
            </a:r>
            <a:r>
              <a:rPr lang="hy-AM" sz="2400" dirty="0"/>
              <a:t>lysis-in</a:t>
            </a:r>
            <a:r>
              <a:rPr lang="ru-RU" sz="2400" dirty="0"/>
              <a:t>­</a:t>
            </a:r>
            <a:r>
              <a:rPr lang="hy-AM" sz="2400" dirty="0"/>
              <a:t>di</a:t>
            </a:r>
            <a:r>
              <a:rPr lang="ru-RU" sz="2400" dirty="0"/>
              <a:t>­</a:t>
            </a:r>
            <a:r>
              <a:rPr lang="hy-AM" sz="2400" dirty="0"/>
              <a:t>ca</a:t>
            </a:r>
            <a:r>
              <a:rPr lang="ru-RU" sz="2400" dirty="0"/>
              <a:t>­­</a:t>
            </a:r>
            <a:r>
              <a:rPr lang="hy-AM" sz="2400" dirty="0"/>
              <a:t>tor</a:t>
            </a:r>
            <a:r>
              <a:rPr lang="ru-RU" sz="2400" dirty="0"/>
              <a:t>). </a:t>
            </a:r>
            <a:endParaRPr lang="en-US" sz="2400" dirty="0"/>
          </a:p>
          <a:p>
            <a:pPr algn="just"/>
            <a:r>
              <a:rPr lang="ru-RU" sz="2400" b="1" dirty="0"/>
              <a:t>Показатели ГИИ Армении неустойчивы, нестабильны, а индекс ГИИ  вырос за рас­сматриваемый период всего лишь на 1 ступень. Наиболее благоп­ри­ят­ным для Армения был 2013 год (59-е место), Армения опережала Рос­сию на 3 сту­пени. В 2018г. Россия, Турция, Грузия и Иран опередили Ар­мению.</a:t>
            </a:r>
            <a:endParaRPr lang="en-US" sz="2400" dirty="0"/>
          </a:p>
          <a:p>
            <a:endParaRPr lang="en-US" sz="2200" dirty="0"/>
          </a:p>
        </p:txBody>
      </p:sp>
    </p:spTree>
    <p:extLst>
      <p:ext uri="{BB962C8B-B14F-4D97-AF65-F5344CB8AC3E}">
        <p14:creationId xmlns:p14="http://schemas.microsoft.com/office/powerpoint/2010/main" val="37037793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9A7828F-2005-BF4E-87CD-FD5DE047A5C9}"/>
              </a:ext>
            </a:extLst>
          </p:cNvPr>
          <p:cNvSpPr>
            <a:spLocks noGrp="1"/>
          </p:cNvSpPr>
          <p:nvPr>
            <p:ph idx="1"/>
          </p:nvPr>
        </p:nvSpPr>
        <p:spPr>
          <a:xfrm>
            <a:off x="1371600" y="514905"/>
            <a:ext cx="9601200" cy="6234238"/>
          </a:xfrm>
        </p:spPr>
        <p:txBody>
          <a:bodyPr>
            <a:normAutofit lnSpcReduction="10000"/>
          </a:bodyPr>
          <a:lstStyle/>
          <a:p>
            <a:pPr algn="just"/>
            <a:r>
              <a:rPr lang="ru-RU" sz="2400" dirty="0"/>
              <a:t>Однако этот рост, фактически, не отра­зился на эко­но­мических по­казателях Армении. Более того, показатели роста индекса инно­ваций Армении устойчиво снижаются. Следова­тель­но, мы наб­людаем проти­во­речие между ростом числа научных кадров и снижением по­ка­зате­лей ин­дек­са инно­ва­ций. Вывод очевиден, имеются проблемы в под­готовке кадров выс­­­шей квалификации, пригодных для руководства страной, управления нау­кой, выс­шим обра­зованием и ком­мерциа­ли­зацией знаний.                                                                                                     </a:t>
            </a:r>
            <a:endParaRPr lang="en-US" sz="2400" b="1" dirty="0"/>
          </a:p>
          <a:p>
            <a:pPr algn="just"/>
            <a:r>
              <a:rPr lang="ru-RU" sz="2400" dirty="0"/>
              <a:t>По данным Статистического ежегодника Армении численность док­торов наук (в 1997г. - 412, в 2016г. – 436) в целом растет не недостаточно. Сни­жается в целом чис­­ленность кандидатов наук: в 1997г. - 1776, в 2016г. - 1578. Эта картина отрази­лись не только на динамике роста чис­ла заявок на патенты и изобре­тения, но и на снижении расходов на НИОКР, образование и др. Таким образом, Ар­мения свой ин­тел­лектуальный капитал растрачивает, не пла­нируется рост этого нема­териального актива. </a:t>
            </a:r>
            <a:r>
              <a:rPr lang="ru-RU" sz="2400" dirty="0">
                <a:solidFill>
                  <a:srgbClr val="FF0000"/>
                </a:solidFill>
              </a:rPr>
              <a:t>Численность ра­бот­ников, вы­­полняю­щих научные исс­ле­дования НИОКР в Армении в 2016г. по срав­не­нию с 1997 г. снизилась на 2143 человек.</a:t>
            </a:r>
            <a:endParaRPr lang="en-US" sz="2400" b="1" dirty="0">
              <a:solidFill>
                <a:srgbClr val="FF0000"/>
              </a:solidFill>
            </a:endParaRPr>
          </a:p>
          <a:p>
            <a:endParaRPr lang="en-US" dirty="0"/>
          </a:p>
        </p:txBody>
      </p:sp>
    </p:spTree>
    <p:extLst>
      <p:ext uri="{BB962C8B-B14F-4D97-AF65-F5344CB8AC3E}">
        <p14:creationId xmlns:p14="http://schemas.microsoft.com/office/powerpoint/2010/main" val="944907240"/>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Crop</Template>
  <TotalTime>107</TotalTime>
  <Words>3391</Words>
  <Application>Microsoft Macintosh PowerPoint</Application>
  <PresentationFormat>Widescreen</PresentationFormat>
  <Paragraphs>86</Paragraphs>
  <Slides>20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Franklin Gothic Book</vt:lpstr>
      <vt:lpstr>Crop</vt:lpstr>
      <vt:lpstr>НАУКА И ПРАКТИКА УПРАВЛЕНИЯ БЕЗ НАУКИ УПРАВЛЕНИЯ  ДОКЛАД НА МеждународнОЙ конференциИ “СОВРЕМЕННЫЕ ПРОБЛЕМЫ УПРАВЛЕНИЯ”, посвященнОЙ 25—ИЮ создания гОСУДАРСТВЕННОЙ аКАДЕМИИ УПРАВЛЕНИЯ ра</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Спасибо за внимание</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НАУКА И ПРАКТИКА УПРАВЛЕНИЯ БЕЗ НАУКИ УПРАВЛЕНИЯ </dc:title>
  <dc:creator>Microsoft Office User</dc:creator>
  <cp:lastModifiedBy>Microsoft Office User</cp:lastModifiedBy>
  <cp:revision>28</cp:revision>
  <dcterms:created xsi:type="dcterms:W3CDTF">2019-09-28T10:44:08Z</dcterms:created>
  <dcterms:modified xsi:type="dcterms:W3CDTF">2019-10-09T15:37:38Z</dcterms:modified>
</cp:coreProperties>
</file>