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>
  <p:sldMasterIdLst>
    <p:sldMasterId id="2147483656" r:id="rId2"/>
  </p:sldMasterIdLst>
  <p:notesMasterIdLst>
    <p:notesMasterId r:id="rId16"/>
  </p:notesMasterIdLst>
  <p:handoutMasterIdLst>
    <p:handoutMasterId r:id="rId17"/>
  </p:handoutMasterIdLst>
  <p:sldIdLst>
    <p:sldId id="256" r:id="rId3"/>
    <p:sldId id="257" r:id="rId4"/>
    <p:sldId id="265" r:id="rId5"/>
    <p:sldId id="264" r:id="rId6"/>
    <p:sldId id="278" r:id="rId7"/>
    <p:sldId id="272" r:id="rId8"/>
    <p:sldId id="273" r:id="rId9"/>
    <p:sldId id="274" r:id="rId10"/>
    <p:sldId id="275" r:id="rId11"/>
    <p:sldId id="277" r:id="rId12"/>
    <p:sldId id="279" r:id="rId13"/>
    <p:sldId id="276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/>
    <p:restoredTop sz="86410"/>
  </p:normalViewPr>
  <p:slideViewPr>
    <p:cSldViewPr>
      <p:cViewPr>
        <p:scale>
          <a:sx n="78" d="100"/>
          <a:sy n="78" d="100"/>
        </p:scale>
        <p:origin x="114" y="264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32FD68-9990-4EB7-89AC-1C737BED1317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08D4DD66-D998-49BD-A3CF-E895954ED0E8}">
      <dgm:prSet custT="1"/>
      <dgm:spPr/>
      <dgm:t>
        <a:bodyPr/>
        <a:lstStyle/>
        <a:p>
          <a:pPr algn="just" rtl="0"/>
          <a:r>
            <a:rPr lang="en-US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    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Основная причина, по мнению автора, заключается в том, что коэффициент умственного развития </a:t>
          </a:r>
          <a:r>
            <a: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en-US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IQ</a:t>
          </a:r>
          <a:r>
            <a: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населения Армении выше, причем существенно, чем коэффициент умственного развития </a:t>
          </a:r>
          <a:r>
            <a:rPr lang="en-US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уководителей 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экономического 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блока, </a:t>
          </a:r>
          <a:r>
            <a:rPr lang="en-US" sz="16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что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стал</a:t>
          </a:r>
          <a:r>
            <a:rPr lang="en-US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ключев</a:t>
          </a:r>
          <a:r>
            <a:rPr lang="en-US" sz="16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ой</a:t>
          </a:r>
          <a:r>
            <a:rPr lang="en-US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проблем</a:t>
          </a:r>
          <a:r>
            <a:rPr lang="en-US" sz="16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ой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эффективного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конституционного </a:t>
          </a:r>
          <a:r>
            <a:rPr lang="ru-RU" sz="1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менеджмента.</a:t>
          </a:r>
          <a:endParaRPr lang="en-US" sz="16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18D4251-70B2-4709-9DFE-C760D546F436}" type="parTrans" cxnId="{1E1AD5D1-A61D-4178-A656-E0CBA2F44424}">
      <dgm:prSet/>
      <dgm:spPr/>
      <dgm:t>
        <a:bodyPr/>
        <a:lstStyle/>
        <a:p>
          <a:endParaRPr lang="en-US"/>
        </a:p>
      </dgm:t>
    </dgm:pt>
    <dgm:pt modelId="{DE63033A-5EA8-44E9-AA63-F342D8BAA00F}" type="sibTrans" cxnId="{1E1AD5D1-A61D-4178-A656-E0CBA2F44424}">
      <dgm:prSet/>
      <dgm:spPr/>
      <dgm:t>
        <a:bodyPr/>
        <a:lstStyle/>
        <a:p>
          <a:endParaRPr lang="en-US"/>
        </a:p>
      </dgm:t>
    </dgm:pt>
    <dgm:pt modelId="{D213AA27-28C4-486B-A11E-BF93C41AF872}" type="pres">
      <dgm:prSet presAssocID="{0032FD68-9990-4EB7-89AC-1C737BED131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644C76-9C9C-4B6B-B333-28308C65A70F}" type="pres">
      <dgm:prSet presAssocID="{08D4DD66-D998-49BD-A3CF-E895954ED0E8}" presName="parentText" presStyleLbl="node1" presStyleIdx="0" presStyleCnt="1" custScaleY="463408" custLinFactNeighborY="-2797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1AD5D1-A61D-4178-A656-E0CBA2F44424}" srcId="{0032FD68-9990-4EB7-89AC-1C737BED1317}" destId="{08D4DD66-D998-49BD-A3CF-E895954ED0E8}" srcOrd="0" destOrd="0" parTransId="{718D4251-70B2-4709-9DFE-C760D546F436}" sibTransId="{DE63033A-5EA8-44E9-AA63-F342D8BAA00F}"/>
    <dgm:cxn modelId="{535D2B9D-E5FF-4653-8D06-2119269CD083}" type="presOf" srcId="{08D4DD66-D998-49BD-A3CF-E895954ED0E8}" destId="{0C644C76-9C9C-4B6B-B333-28308C65A70F}" srcOrd="0" destOrd="0" presId="urn:microsoft.com/office/officeart/2005/8/layout/vList2"/>
    <dgm:cxn modelId="{4F9D84E9-6CA7-478C-9FDB-D75787EFBFA0}" type="presOf" srcId="{0032FD68-9990-4EB7-89AC-1C737BED1317}" destId="{D213AA27-28C4-486B-A11E-BF93C41AF872}" srcOrd="0" destOrd="0" presId="urn:microsoft.com/office/officeart/2005/8/layout/vList2"/>
    <dgm:cxn modelId="{6F2660DA-B754-4C84-98C1-4DF5F7FF779F}" type="presParOf" srcId="{D213AA27-28C4-486B-A11E-BF93C41AF872}" destId="{0C644C76-9C9C-4B6B-B333-28308C65A70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18D7DA-84E4-4D8E-8BCB-109B828F73CD}" type="doc">
      <dgm:prSet loTypeId="urn:microsoft.com/office/officeart/2005/8/layout/hProcess9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5C29B64-D4C9-482C-A9BF-581BF0032482}">
      <dgm:prSet custT="1"/>
      <dgm:spPr/>
      <dgm:t>
        <a:bodyPr/>
        <a:lstStyle/>
        <a:p>
          <a:pPr algn="ctr" rtl="0"/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Уровень общего благосостояния населения Армении ниже общего благосостояния населения США и России, в которых проживает больше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 err="1" smtClean="0">
              <a:latin typeface="Times New Roman" pitchFamily="18" charset="0"/>
              <a:cs typeface="Times New Roman" pitchFamily="18" charset="0"/>
            </a:rPr>
            <a:t>армян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, чем в самой Армении. Об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щее благосостояние армянс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кой диаспоры в мире выше общего благосостояния населения Армении. Учитывая корреляцию между уровнем 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IQ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и общим благосостоянием населения, можно утверждать, что 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IQ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трехмиллионного населения Армении ниже 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IQ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семимил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лионной диаспоры. </a:t>
          </a:r>
          <a:endParaRPr lang="en-US" sz="1400" dirty="0">
            <a:latin typeface="Times New Roman" pitchFamily="18" charset="0"/>
            <a:cs typeface="Times New Roman" pitchFamily="18" charset="0"/>
          </a:endParaRPr>
        </a:p>
      </dgm:t>
    </dgm:pt>
    <dgm:pt modelId="{473E969A-B63B-4584-A019-632E55BE071A}" type="parTrans" cxnId="{EBC8709B-3E72-4655-8D32-56B42D758CA5}">
      <dgm:prSet/>
      <dgm:spPr/>
      <dgm:t>
        <a:bodyPr/>
        <a:lstStyle/>
        <a:p>
          <a:endParaRPr lang="en-US"/>
        </a:p>
      </dgm:t>
    </dgm:pt>
    <dgm:pt modelId="{91C237FB-2C6D-4E0E-AA18-5B00E14D87D5}" type="sibTrans" cxnId="{EBC8709B-3E72-4655-8D32-56B42D758CA5}">
      <dgm:prSet/>
      <dgm:spPr/>
      <dgm:t>
        <a:bodyPr/>
        <a:lstStyle/>
        <a:p>
          <a:endParaRPr lang="en-US"/>
        </a:p>
      </dgm:t>
    </dgm:pt>
    <dgm:pt modelId="{A0B10A0C-8340-4B6E-BA90-1756C500F336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Ежегодно примерно 300.000 работающих за рубежом граждан Армении перечисляют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на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родину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от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dirty="0" smtClean="0">
              <a:latin typeface="Times New Roman" pitchFamily="18" charset="0"/>
              <a:cs typeface="Times New Roman" pitchFamily="18" charset="0"/>
            </a:rPr>
          </a:br>
          <a:r>
            <a:rPr lang="ru-RU" dirty="0" smtClean="0">
              <a:latin typeface="Times New Roman" pitchFamily="18" charset="0"/>
              <a:cs typeface="Times New Roman" pitchFamily="18" charset="0"/>
            </a:rPr>
            <a:t>2-х до 3-х млрд.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$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родственникам, что составляет примерно от 1/5 до 1/3 ВВП. </a:t>
          </a:r>
          <a:endParaRPr lang="en-US" dirty="0" smtClean="0">
            <a:latin typeface="Times New Roman" pitchFamily="18" charset="0"/>
            <a:cs typeface="Times New Roman" pitchFamily="18" charset="0"/>
          </a:endParaRPr>
        </a:p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В настоящее время внешний долг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страны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приближается к 6 млрд. (более 50% ВВП).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27AC0EAD-E245-4B91-B9F4-2E2EE0BF2825}" type="parTrans" cxnId="{95330D29-BE56-4E69-9DF7-0D382FCD2B37}">
      <dgm:prSet/>
      <dgm:spPr/>
      <dgm:t>
        <a:bodyPr/>
        <a:lstStyle/>
        <a:p>
          <a:endParaRPr lang="en-US"/>
        </a:p>
      </dgm:t>
    </dgm:pt>
    <dgm:pt modelId="{09CD8825-7410-4A6D-856D-7DA359133153}" type="sibTrans" cxnId="{95330D29-BE56-4E69-9DF7-0D382FCD2B37}">
      <dgm:prSet/>
      <dgm:spPr/>
      <dgm:t>
        <a:bodyPr/>
        <a:lstStyle/>
        <a:p>
          <a:endParaRPr lang="en-US"/>
        </a:p>
      </dgm:t>
    </dgm:pt>
    <dgm:pt modelId="{90CDEFC5-9A20-40E9-83D3-C3DAF3D51EDF}">
      <dgm:prSet custT="1"/>
      <dgm:spPr/>
      <dgm:t>
        <a:bodyPr/>
        <a:lstStyle/>
        <a:p>
          <a:pPr rtl="0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Подтверждается вывод: 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уровень интеллек</a:t>
          </a:r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туального капитала руководства экономикой страны значительно ниже уровня интеллек</a:t>
          </a:r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туального капитала населения Армении, а уровень интеллек</a:t>
          </a:r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туального капитала населения Армении 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ниже 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уровня </a:t>
          </a:r>
          <a:endParaRPr lang="en-US" sz="1600" b="1" dirty="0" smtClean="0">
            <a:latin typeface="Times New Roman" pitchFamily="18" charset="0"/>
            <a:cs typeface="Times New Roman" pitchFamily="18" charset="0"/>
          </a:endParaRPr>
        </a:p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интеллектуального 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капитала ее диаспоры. </a:t>
          </a:r>
          <a:endParaRPr lang="en-US" sz="1600" b="1" dirty="0">
            <a:latin typeface="Times New Roman" pitchFamily="18" charset="0"/>
            <a:cs typeface="Times New Roman" pitchFamily="18" charset="0"/>
          </a:endParaRPr>
        </a:p>
      </dgm:t>
    </dgm:pt>
    <dgm:pt modelId="{1373C51B-715C-49AC-9D31-ED08E6C90A0D}" type="parTrans" cxnId="{B4063169-BA70-456B-A2CC-2B13C09355B5}">
      <dgm:prSet/>
      <dgm:spPr/>
      <dgm:t>
        <a:bodyPr/>
        <a:lstStyle/>
        <a:p>
          <a:endParaRPr lang="en-US"/>
        </a:p>
      </dgm:t>
    </dgm:pt>
    <dgm:pt modelId="{67F5E1F8-07BB-43A1-8062-CE0A153C2CB7}" type="sibTrans" cxnId="{B4063169-BA70-456B-A2CC-2B13C09355B5}">
      <dgm:prSet/>
      <dgm:spPr/>
      <dgm:t>
        <a:bodyPr/>
        <a:lstStyle/>
        <a:p>
          <a:endParaRPr lang="en-US"/>
        </a:p>
      </dgm:t>
    </dgm:pt>
    <dgm:pt modelId="{9878B447-8B51-47C2-96FE-6803FCD2D358}" type="pres">
      <dgm:prSet presAssocID="{9118D7DA-84E4-4D8E-8BCB-109B828F73C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B3D30E-B69F-4866-8029-693F969345BF}" type="pres">
      <dgm:prSet presAssocID="{9118D7DA-84E4-4D8E-8BCB-109B828F73CD}" presName="arrow" presStyleLbl="bgShp" presStyleIdx="0" presStyleCnt="1"/>
      <dgm:spPr/>
    </dgm:pt>
    <dgm:pt modelId="{B2202DB2-9F8D-46BB-A2D7-3A432136924A}" type="pres">
      <dgm:prSet presAssocID="{9118D7DA-84E4-4D8E-8BCB-109B828F73CD}" presName="linearProcess" presStyleCnt="0"/>
      <dgm:spPr/>
    </dgm:pt>
    <dgm:pt modelId="{9D097A0B-5D09-4BD2-B48D-D235C67E6080}" type="pres">
      <dgm:prSet presAssocID="{A5C29B64-D4C9-482C-A9BF-581BF0032482}" presName="textNode" presStyleLbl="node1" presStyleIdx="0" presStyleCnt="3" custScaleY="2243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09DEE9-0C64-42C0-A9A6-FA2163A14AC9}" type="pres">
      <dgm:prSet presAssocID="{91C237FB-2C6D-4E0E-AA18-5B00E14D87D5}" presName="sibTrans" presStyleCnt="0"/>
      <dgm:spPr/>
    </dgm:pt>
    <dgm:pt modelId="{47D70DFF-6F71-480E-BE2D-6B5E7FC30661}" type="pres">
      <dgm:prSet presAssocID="{A0B10A0C-8340-4B6E-BA90-1756C500F336}" presName="textNode" presStyleLbl="node1" presStyleIdx="1" presStyleCnt="3" custScaleY="2243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4F30C3-5B6A-4744-A3E9-171B06A03A55}" type="pres">
      <dgm:prSet presAssocID="{09CD8825-7410-4A6D-856D-7DA359133153}" presName="sibTrans" presStyleCnt="0"/>
      <dgm:spPr/>
    </dgm:pt>
    <dgm:pt modelId="{193921A1-987C-4763-AE79-6A7A0B50D522}" type="pres">
      <dgm:prSet presAssocID="{90CDEFC5-9A20-40E9-83D3-C3DAF3D51EDF}" presName="textNode" presStyleLbl="node1" presStyleIdx="2" presStyleCnt="3" custScaleX="104668" custScaleY="2255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330D29-BE56-4E69-9DF7-0D382FCD2B37}" srcId="{9118D7DA-84E4-4D8E-8BCB-109B828F73CD}" destId="{A0B10A0C-8340-4B6E-BA90-1756C500F336}" srcOrd="1" destOrd="0" parTransId="{27AC0EAD-E245-4B91-B9F4-2E2EE0BF2825}" sibTransId="{09CD8825-7410-4A6D-856D-7DA359133153}"/>
    <dgm:cxn modelId="{120FBD9B-ECAE-4993-A8C2-74BF84BCE09A}" type="presOf" srcId="{A0B10A0C-8340-4B6E-BA90-1756C500F336}" destId="{47D70DFF-6F71-480E-BE2D-6B5E7FC30661}" srcOrd="0" destOrd="0" presId="urn:microsoft.com/office/officeart/2005/8/layout/hProcess9"/>
    <dgm:cxn modelId="{EBC8709B-3E72-4655-8D32-56B42D758CA5}" srcId="{9118D7DA-84E4-4D8E-8BCB-109B828F73CD}" destId="{A5C29B64-D4C9-482C-A9BF-581BF0032482}" srcOrd="0" destOrd="0" parTransId="{473E969A-B63B-4584-A019-632E55BE071A}" sibTransId="{91C237FB-2C6D-4E0E-AA18-5B00E14D87D5}"/>
    <dgm:cxn modelId="{4A0D4580-BEA7-4BC6-B6F9-58A9C6F7F64A}" type="presOf" srcId="{90CDEFC5-9A20-40E9-83D3-C3DAF3D51EDF}" destId="{193921A1-987C-4763-AE79-6A7A0B50D522}" srcOrd="0" destOrd="0" presId="urn:microsoft.com/office/officeart/2005/8/layout/hProcess9"/>
    <dgm:cxn modelId="{B4063169-BA70-456B-A2CC-2B13C09355B5}" srcId="{9118D7DA-84E4-4D8E-8BCB-109B828F73CD}" destId="{90CDEFC5-9A20-40E9-83D3-C3DAF3D51EDF}" srcOrd="2" destOrd="0" parTransId="{1373C51B-715C-49AC-9D31-ED08E6C90A0D}" sibTransId="{67F5E1F8-07BB-43A1-8062-CE0A153C2CB7}"/>
    <dgm:cxn modelId="{22524065-7FE1-41D5-8B7D-B353120E467B}" type="presOf" srcId="{9118D7DA-84E4-4D8E-8BCB-109B828F73CD}" destId="{9878B447-8B51-47C2-96FE-6803FCD2D358}" srcOrd="0" destOrd="0" presId="urn:microsoft.com/office/officeart/2005/8/layout/hProcess9"/>
    <dgm:cxn modelId="{5C7BF7D9-DEE0-4759-B64A-628EAEAC9C26}" type="presOf" srcId="{A5C29B64-D4C9-482C-A9BF-581BF0032482}" destId="{9D097A0B-5D09-4BD2-B48D-D235C67E6080}" srcOrd="0" destOrd="0" presId="urn:microsoft.com/office/officeart/2005/8/layout/hProcess9"/>
    <dgm:cxn modelId="{FC8F6562-3F1D-49EE-897C-7928BAAF25DE}" type="presParOf" srcId="{9878B447-8B51-47C2-96FE-6803FCD2D358}" destId="{C4B3D30E-B69F-4866-8029-693F969345BF}" srcOrd="0" destOrd="0" presId="urn:microsoft.com/office/officeart/2005/8/layout/hProcess9"/>
    <dgm:cxn modelId="{199D99C4-B7D5-4770-B0C6-83242FC0A216}" type="presParOf" srcId="{9878B447-8B51-47C2-96FE-6803FCD2D358}" destId="{B2202DB2-9F8D-46BB-A2D7-3A432136924A}" srcOrd="1" destOrd="0" presId="urn:microsoft.com/office/officeart/2005/8/layout/hProcess9"/>
    <dgm:cxn modelId="{BF004736-9F3F-4321-AC7B-8CE3A5325F5B}" type="presParOf" srcId="{B2202DB2-9F8D-46BB-A2D7-3A432136924A}" destId="{9D097A0B-5D09-4BD2-B48D-D235C67E6080}" srcOrd="0" destOrd="0" presId="urn:microsoft.com/office/officeart/2005/8/layout/hProcess9"/>
    <dgm:cxn modelId="{F1F620AE-AA93-43FC-ADD7-F4110811C90E}" type="presParOf" srcId="{B2202DB2-9F8D-46BB-A2D7-3A432136924A}" destId="{2809DEE9-0C64-42C0-A9A6-FA2163A14AC9}" srcOrd="1" destOrd="0" presId="urn:microsoft.com/office/officeart/2005/8/layout/hProcess9"/>
    <dgm:cxn modelId="{B91821D2-5305-4082-86FD-88E51965A694}" type="presParOf" srcId="{B2202DB2-9F8D-46BB-A2D7-3A432136924A}" destId="{47D70DFF-6F71-480E-BE2D-6B5E7FC30661}" srcOrd="2" destOrd="0" presId="urn:microsoft.com/office/officeart/2005/8/layout/hProcess9"/>
    <dgm:cxn modelId="{A6DE303A-1D54-49A7-987A-170EA46A365F}" type="presParOf" srcId="{B2202DB2-9F8D-46BB-A2D7-3A432136924A}" destId="{A94F30C3-5B6A-4744-A3E9-171B06A03A55}" srcOrd="3" destOrd="0" presId="urn:microsoft.com/office/officeart/2005/8/layout/hProcess9"/>
    <dgm:cxn modelId="{B840C449-B69E-4C89-9619-58E70ED33898}" type="presParOf" srcId="{B2202DB2-9F8D-46BB-A2D7-3A432136924A}" destId="{193921A1-987C-4763-AE79-6A7A0B50D52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E400A5-419D-49BE-A2F8-A6F26B7BFB5E}" type="doc">
      <dgm:prSet loTypeId="urn:microsoft.com/office/officeart/2005/8/layout/target3" loCatId="relationship" qsTypeId="urn:microsoft.com/office/officeart/2005/8/quickstyle/simple1" qsCatId="simple" csTypeId="urn:microsoft.com/office/officeart/2005/8/colors/accent3_4" csCatId="accent3"/>
      <dgm:spPr/>
      <dgm:t>
        <a:bodyPr/>
        <a:lstStyle/>
        <a:p>
          <a:endParaRPr lang="en-US"/>
        </a:p>
      </dgm:t>
    </dgm:pt>
    <dgm:pt modelId="{249937F3-F175-48D0-B438-CCE23130E796}">
      <dgm:prSet/>
      <dgm:spPr/>
      <dgm:t>
        <a:bodyPr/>
        <a:lstStyle/>
        <a:p>
          <a:pPr rtl="0"/>
          <a:r>
            <a: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Следовательно, чтобы умственный потенциал трансформировался в интеллектуальный капитал, а интеллектуальный капитал влиял на рост экономических показателей, нельзя ограничиться только инвестициями в экономику (в энергетику, в банковскую сферу и т.д.).</a:t>
          </a:r>
          <a:endParaRPr lang="en-US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94C6994A-EE9B-40EB-BE57-C36903E859E4}" type="parTrans" cxnId="{9471F8B5-7F3D-4A4B-BD39-B0DE31010CA5}">
      <dgm:prSet/>
      <dgm:spPr/>
      <dgm:t>
        <a:bodyPr/>
        <a:lstStyle/>
        <a:p>
          <a:endParaRPr lang="en-US"/>
        </a:p>
      </dgm:t>
    </dgm:pt>
    <dgm:pt modelId="{338DBB2C-EAC0-41E4-93D9-05E982185562}" type="sibTrans" cxnId="{9471F8B5-7F3D-4A4B-BD39-B0DE31010CA5}">
      <dgm:prSet/>
      <dgm:spPr/>
      <dgm:t>
        <a:bodyPr/>
        <a:lstStyle/>
        <a:p>
          <a:endParaRPr lang="en-US"/>
        </a:p>
      </dgm:t>
    </dgm:pt>
    <dgm:pt modelId="{5EF59615-EAC4-496A-A806-FCDEFD9E463F}" type="pres">
      <dgm:prSet presAssocID="{23E400A5-419D-49BE-A2F8-A6F26B7BFB5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CA8ACA-57DF-4B14-8427-59CEFAAD45B1}" type="pres">
      <dgm:prSet presAssocID="{249937F3-F175-48D0-B438-CCE23130E796}" presName="circle1" presStyleLbl="node1" presStyleIdx="0" presStyleCnt="1"/>
      <dgm:spPr/>
    </dgm:pt>
    <dgm:pt modelId="{0D16FE12-D187-493B-88CF-C61062828F4B}" type="pres">
      <dgm:prSet presAssocID="{249937F3-F175-48D0-B438-CCE23130E796}" presName="space" presStyleCnt="0"/>
      <dgm:spPr/>
    </dgm:pt>
    <dgm:pt modelId="{AA44F120-68BA-4976-9595-FEF8D31F038B}" type="pres">
      <dgm:prSet presAssocID="{249937F3-F175-48D0-B438-CCE23130E796}" presName="rect1" presStyleLbl="alignAcc1" presStyleIdx="0" presStyleCnt="1" custLinFactNeighborX="-521" custLinFactNeighborY="-5882"/>
      <dgm:spPr/>
      <dgm:t>
        <a:bodyPr/>
        <a:lstStyle/>
        <a:p>
          <a:endParaRPr lang="en-US"/>
        </a:p>
      </dgm:t>
    </dgm:pt>
    <dgm:pt modelId="{4ED591E0-70D4-4E73-AAD3-F97CAB1791E3}" type="pres">
      <dgm:prSet presAssocID="{249937F3-F175-48D0-B438-CCE23130E796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C6155AF-9A2C-491A-8E62-CDC32B57B5A3}" type="presOf" srcId="{249937F3-F175-48D0-B438-CCE23130E796}" destId="{4ED591E0-70D4-4E73-AAD3-F97CAB1791E3}" srcOrd="1" destOrd="0" presId="urn:microsoft.com/office/officeart/2005/8/layout/target3"/>
    <dgm:cxn modelId="{9471F8B5-7F3D-4A4B-BD39-B0DE31010CA5}" srcId="{23E400A5-419D-49BE-A2F8-A6F26B7BFB5E}" destId="{249937F3-F175-48D0-B438-CCE23130E796}" srcOrd="0" destOrd="0" parTransId="{94C6994A-EE9B-40EB-BE57-C36903E859E4}" sibTransId="{338DBB2C-EAC0-41E4-93D9-05E982185562}"/>
    <dgm:cxn modelId="{C71F920D-A951-4EB6-B8C7-2AE8AE41B5DB}" type="presOf" srcId="{249937F3-F175-48D0-B438-CCE23130E796}" destId="{AA44F120-68BA-4976-9595-FEF8D31F038B}" srcOrd="0" destOrd="0" presId="urn:microsoft.com/office/officeart/2005/8/layout/target3"/>
    <dgm:cxn modelId="{94614F6B-84A9-493C-9B9D-B1B5F0BF0723}" type="presOf" srcId="{23E400A5-419D-49BE-A2F8-A6F26B7BFB5E}" destId="{5EF59615-EAC4-496A-A806-FCDEFD9E463F}" srcOrd="0" destOrd="0" presId="urn:microsoft.com/office/officeart/2005/8/layout/target3"/>
    <dgm:cxn modelId="{FC3E881B-D475-4B79-9115-F92C793FEAD3}" type="presParOf" srcId="{5EF59615-EAC4-496A-A806-FCDEFD9E463F}" destId="{4ACA8ACA-57DF-4B14-8427-59CEFAAD45B1}" srcOrd="0" destOrd="0" presId="urn:microsoft.com/office/officeart/2005/8/layout/target3"/>
    <dgm:cxn modelId="{274C7B6C-39AB-42AF-8823-40CF8AF7F358}" type="presParOf" srcId="{5EF59615-EAC4-496A-A806-FCDEFD9E463F}" destId="{0D16FE12-D187-493B-88CF-C61062828F4B}" srcOrd="1" destOrd="0" presId="urn:microsoft.com/office/officeart/2005/8/layout/target3"/>
    <dgm:cxn modelId="{0C5C6297-CD06-428F-A0E0-0EA6F8C0C825}" type="presParOf" srcId="{5EF59615-EAC4-496A-A806-FCDEFD9E463F}" destId="{AA44F120-68BA-4976-9595-FEF8D31F038B}" srcOrd="2" destOrd="0" presId="urn:microsoft.com/office/officeart/2005/8/layout/target3"/>
    <dgm:cxn modelId="{9E96C99D-8DDC-48BD-AC31-00AA49876AC1}" type="presParOf" srcId="{5EF59615-EAC4-496A-A806-FCDEFD9E463F}" destId="{4ED591E0-70D4-4E73-AAD3-F97CAB1791E3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32FD68-9990-4EB7-89AC-1C737BED1317}" type="doc">
      <dgm:prSet loTypeId="urn:microsoft.com/office/officeart/2005/8/layout/list1" loCatId="list" qsTypeId="urn:microsoft.com/office/officeart/2005/8/quickstyle/simple3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08D4DD66-D998-49BD-A3CF-E895954ED0E8}">
      <dgm:prSet custT="1"/>
      <dgm:spPr/>
      <dgm:t>
        <a:bodyPr/>
        <a:lstStyle/>
        <a:p>
          <a:pPr algn="ctr"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Умственные способности – это крупнейший самостоятельный фактор,</a:t>
          </a:r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sz="1600" b="1" dirty="0" smtClean="0">
              <a:latin typeface="Times New Roman" pitchFamily="18" charset="0"/>
              <a:cs typeface="Times New Roman" pitchFamily="18" charset="0"/>
            </a:rPr>
          </a:b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влияющий на благосостояние нации.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718D4251-70B2-4709-9DFE-C760D546F436}" type="parTrans" cxnId="{1E1AD5D1-A61D-4178-A656-E0CBA2F44424}">
      <dgm:prSet/>
      <dgm:spPr/>
      <dgm:t>
        <a:bodyPr/>
        <a:lstStyle/>
        <a:p>
          <a:endParaRPr lang="en-US"/>
        </a:p>
      </dgm:t>
    </dgm:pt>
    <dgm:pt modelId="{DE63033A-5EA8-44E9-AA63-F342D8BAA00F}" type="sibTrans" cxnId="{1E1AD5D1-A61D-4178-A656-E0CBA2F44424}">
      <dgm:prSet/>
      <dgm:spPr/>
      <dgm:t>
        <a:bodyPr/>
        <a:lstStyle/>
        <a:p>
          <a:endParaRPr lang="en-US"/>
        </a:p>
      </dgm:t>
    </dgm:pt>
    <dgm:pt modelId="{DB8899C1-5833-45A1-A3DE-D99C9CE84E1C}" type="pres">
      <dgm:prSet presAssocID="{0032FD68-9990-4EB7-89AC-1C737BED131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3DD4CD-E68F-422B-86E0-A22F6316C74D}" type="pres">
      <dgm:prSet presAssocID="{08D4DD66-D998-49BD-A3CF-E895954ED0E8}" presName="parentLin" presStyleCnt="0"/>
      <dgm:spPr/>
    </dgm:pt>
    <dgm:pt modelId="{5FE44F0F-430D-48B1-9B83-F2C165048023}" type="pres">
      <dgm:prSet presAssocID="{08D4DD66-D998-49BD-A3CF-E895954ED0E8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B9D6823D-7937-4C6C-BD04-5F8E033F74B5}" type="pres">
      <dgm:prSet presAssocID="{08D4DD66-D998-49BD-A3CF-E895954ED0E8}" presName="parentText" presStyleLbl="node1" presStyleIdx="0" presStyleCnt="1" custScaleX="135448" custScaleY="229324" custLinFactNeighborX="24189" custLinFactNeighborY="1326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D031C1-60C4-4D5F-9A84-7321541FB948}" type="pres">
      <dgm:prSet presAssocID="{08D4DD66-D998-49BD-A3CF-E895954ED0E8}" presName="negativeSpace" presStyleCnt="0"/>
      <dgm:spPr/>
    </dgm:pt>
    <dgm:pt modelId="{B9512BAC-B821-4E10-9647-C4FFEDDB839C}" type="pres">
      <dgm:prSet presAssocID="{08D4DD66-D998-49BD-A3CF-E895954ED0E8}" presName="childText" presStyleLbl="conFgAcc1" presStyleIdx="0" presStyleCnt="1" custScaleY="142297" custLinFactY="-100000" custLinFactNeighborX="980" custLinFactNeighborY="-188270">
        <dgm:presLayoutVars>
          <dgm:bulletEnabled val="1"/>
        </dgm:presLayoutVars>
      </dgm:prSet>
      <dgm:spPr/>
    </dgm:pt>
  </dgm:ptLst>
  <dgm:cxnLst>
    <dgm:cxn modelId="{1C117A7B-AE6E-4C7F-962F-FE2159E7058A}" type="presOf" srcId="{0032FD68-9990-4EB7-89AC-1C737BED1317}" destId="{DB8899C1-5833-45A1-A3DE-D99C9CE84E1C}" srcOrd="0" destOrd="0" presId="urn:microsoft.com/office/officeart/2005/8/layout/list1"/>
    <dgm:cxn modelId="{1E1AD5D1-A61D-4178-A656-E0CBA2F44424}" srcId="{0032FD68-9990-4EB7-89AC-1C737BED1317}" destId="{08D4DD66-D998-49BD-A3CF-E895954ED0E8}" srcOrd="0" destOrd="0" parTransId="{718D4251-70B2-4709-9DFE-C760D546F436}" sibTransId="{DE63033A-5EA8-44E9-AA63-F342D8BAA00F}"/>
    <dgm:cxn modelId="{BE92D6BA-37D5-4A12-837E-5561319EEAFB}" type="presOf" srcId="{08D4DD66-D998-49BD-A3CF-E895954ED0E8}" destId="{5FE44F0F-430D-48B1-9B83-F2C165048023}" srcOrd="0" destOrd="0" presId="urn:microsoft.com/office/officeart/2005/8/layout/list1"/>
    <dgm:cxn modelId="{A6E74433-A3BE-4887-A4E8-9B756D74625F}" type="presOf" srcId="{08D4DD66-D998-49BD-A3CF-E895954ED0E8}" destId="{B9D6823D-7937-4C6C-BD04-5F8E033F74B5}" srcOrd="1" destOrd="0" presId="urn:microsoft.com/office/officeart/2005/8/layout/list1"/>
    <dgm:cxn modelId="{6B97D69F-ACA8-4810-B604-DF695E12506C}" type="presParOf" srcId="{DB8899C1-5833-45A1-A3DE-D99C9CE84E1C}" destId="{C83DD4CD-E68F-422B-86E0-A22F6316C74D}" srcOrd="0" destOrd="0" presId="urn:microsoft.com/office/officeart/2005/8/layout/list1"/>
    <dgm:cxn modelId="{D87C86D6-597C-4C0B-AE8A-9E55D4CDBA75}" type="presParOf" srcId="{C83DD4CD-E68F-422B-86E0-A22F6316C74D}" destId="{5FE44F0F-430D-48B1-9B83-F2C165048023}" srcOrd="0" destOrd="0" presId="urn:microsoft.com/office/officeart/2005/8/layout/list1"/>
    <dgm:cxn modelId="{B3CA0320-C8BF-4FD5-8CCD-7FAB3A0F9BC1}" type="presParOf" srcId="{C83DD4CD-E68F-422B-86E0-A22F6316C74D}" destId="{B9D6823D-7937-4C6C-BD04-5F8E033F74B5}" srcOrd="1" destOrd="0" presId="urn:microsoft.com/office/officeart/2005/8/layout/list1"/>
    <dgm:cxn modelId="{9319929E-B81C-4441-9A4D-62A9A4451957}" type="presParOf" srcId="{DB8899C1-5833-45A1-A3DE-D99C9CE84E1C}" destId="{6ED031C1-60C4-4D5F-9A84-7321541FB948}" srcOrd="1" destOrd="0" presId="urn:microsoft.com/office/officeart/2005/8/layout/list1"/>
    <dgm:cxn modelId="{BE70824F-02F2-4B55-822E-CC17FF90340F}" type="presParOf" srcId="{DB8899C1-5833-45A1-A3DE-D99C9CE84E1C}" destId="{B9512BAC-B821-4E10-9647-C4FFEDDB839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3F8778-25CB-47FA-B3F3-D4EF422A8FCF}" type="doc">
      <dgm:prSet loTypeId="urn:microsoft.com/office/officeart/2005/8/layout/hierarchy6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77F2B4F6-2BF2-472A-9D22-73794344846E}">
      <dgm:prSet custT="1"/>
      <dgm:spPr/>
      <dgm:t>
        <a:bodyPr anchor="t"/>
        <a:lstStyle/>
        <a:p>
          <a:pPr rtl="0"/>
          <a:r>
            <a:rPr lang="en-US" sz="1500" dirty="0" err="1" smtClean="0">
              <a:latin typeface="Times New Roman" pitchFamily="18" charset="0"/>
              <a:cs typeface="Times New Roman" pitchFamily="18" charset="0"/>
            </a:rPr>
            <a:t>Приведенные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500" dirty="0" err="1" smtClean="0">
              <a:latin typeface="Times New Roman" pitchFamily="18" charset="0"/>
              <a:cs typeface="Times New Roman" pitchFamily="18" charset="0"/>
            </a:rPr>
            <a:t>данные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 с</a:t>
          </a:r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видетельству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ю</a:t>
          </a:r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т, что </a:t>
          </a:r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уровень </a:t>
          </a:r>
          <a:r>
            <a:rPr lang="en-US" sz="1500" b="1" dirty="0" smtClean="0">
              <a:latin typeface="Times New Roman" pitchFamily="18" charset="0"/>
              <a:cs typeface="Times New Roman" pitchFamily="18" charset="0"/>
            </a:rPr>
            <a:t>IQ</a:t>
          </a:r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 руководителей </a:t>
          </a:r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сферы</a:t>
          </a:r>
          <a:r>
            <a:rPr lang="en-US" sz="15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управления </a:t>
          </a:r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экономикой Армении </a:t>
          </a:r>
          <a:endParaRPr lang="en-US" sz="1500" b="1" dirty="0" smtClean="0">
            <a:latin typeface="Times New Roman" pitchFamily="18" charset="0"/>
            <a:cs typeface="Times New Roman" pitchFamily="18" charset="0"/>
          </a:endParaRPr>
        </a:p>
        <a:p>
          <a:pPr rtl="0"/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ниже </a:t>
          </a:r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среднего </a:t>
          </a:r>
          <a:r>
            <a:rPr lang="en-US" sz="1500" b="1" dirty="0" smtClean="0">
              <a:latin typeface="Times New Roman" pitchFamily="18" charset="0"/>
              <a:cs typeface="Times New Roman" pitchFamily="18" charset="0"/>
            </a:rPr>
            <a:t>IQ</a:t>
          </a:r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 населения</a:t>
          </a:r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1500" dirty="0">
            <a:latin typeface="Times New Roman" pitchFamily="18" charset="0"/>
            <a:cs typeface="Times New Roman" pitchFamily="18" charset="0"/>
          </a:endParaRPr>
        </a:p>
      </dgm:t>
    </dgm:pt>
    <dgm:pt modelId="{742C81B3-ADCD-4340-9ED2-8804E3745D31}" type="parTrans" cxnId="{0D5697F7-6FF4-4528-BA58-669445957045}">
      <dgm:prSet/>
      <dgm:spPr/>
      <dgm:t>
        <a:bodyPr/>
        <a:lstStyle/>
        <a:p>
          <a:endParaRPr lang="en-US"/>
        </a:p>
      </dgm:t>
    </dgm:pt>
    <dgm:pt modelId="{411C8C00-71B5-402D-92CB-124377478F0D}" type="sibTrans" cxnId="{0D5697F7-6FF4-4528-BA58-669445957045}">
      <dgm:prSet/>
      <dgm:spPr/>
      <dgm:t>
        <a:bodyPr/>
        <a:lstStyle/>
        <a:p>
          <a:endParaRPr lang="en-US"/>
        </a:p>
      </dgm:t>
    </dgm:pt>
    <dgm:pt modelId="{2BC17C2F-B1AE-4F77-8F79-87D70A90749F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Для устойчивого развития страны, роста ее конкурентоспособности необходима не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замена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модели управления, а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парадигма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подбор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и расстановк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кадров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способных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принима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ть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эффективные, обоснованные и ответственные управленческие решения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. </a:t>
          </a:r>
          <a:endParaRPr lang="en-US" dirty="0">
            <a:latin typeface="Times New Roman" pitchFamily="18" charset="0"/>
            <a:cs typeface="Times New Roman" pitchFamily="18" charset="0"/>
          </a:endParaRPr>
        </a:p>
      </dgm:t>
    </dgm:pt>
    <dgm:pt modelId="{07583DCB-A0B6-430B-AE3F-4A854D7E69B6}" type="parTrans" cxnId="{EF47A267-7950-462B-9D95-3977E88C17CF}">
      <dgm:prSet/>
      <dgm:spPr/>
      <dgm:t>
        <a:bodyPr/>
        <a:lstStyle/>
        <a:p>
          <a:endParaRPr lang="en-US"/>
        </a:p>
      </dgm:t>
    </dgm:pt>
    <dgm:pt modelId="{24E52EFC-FEF1-475C-8014-761F9D5F6A1A}" type="sibTrans" cxnId="{EF47A267-7950-462B-9D95-3977E88C17CF}">
      <dgm:prSet/>
      <dgm:spPr/>
      <dgm:t>
        <a:bodyPr/>
        <a:lstStyle/>
        <a:p>
          <a:endParaRPr lang="en-US"/>
        </a:p>
      </dgm:t>
    </dgm:pt>
    <dgm:pt modelId="{DDA2B979-AFD2-4494-9B89-EC4E10CFD289}">
      <dgm:prSet custT="1"/>
      <dgm:spPr/>
      <dgm:t>
        <a:bodyPr/>
        <a:lstStyle/>
        <a:p>
          <a:pPr rtl="0"/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Обобщенный </a:t>
          </a:r>
          <a:r>
            <a:rPr lang="en-US" sz="1500" b="1" dirty="0" smtClean="0">
              <a:latin typeface="Times New Roman" pitchFamily="18" charset="0"/>
              <a:cs typeface="Times New Roman" pitchFamily="18" charset="0"/>
            </a:rPr>
            <a:t>IQ </a:t>
          </a:r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Правительств</a:t>
          </a:r>
          <a:r>
            <a:rPr lang="en-US" sz="1500" b="1" dirty="0" smtClean="0">
              <a:latin typeface="Times New Roman" pitchFamily="18" charset="0"/>
              <a:cs typeface="Times New Roman" pitchFamily="18" charset="0"/>
            </a:rPr>
            <a:t>a </a:t>
          </a:r>
          <a:r>
            <a:rPr lang="ru-RU" sz="1500" b="1" dirty="0" smtClean="0">
              <a:latin typeface="Times New Roman" pitchFamily="18" charset="0"/>
              <a:cs typeface="Times New Roman" pitchFamily="18" charset="0"/>
            </a:rPr>
            <a:t>Армении</a:t>
          </a:r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 должен быть выше обобщенного 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IQ </a:t>
          </a:r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правительств других стран-участниц ЕАЭС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, а IQ </a:t>
          </a:r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правительств </a:t>
          </a:r>
          <a:r>
            <a:rPr lang="en-US" sz="1500" dirty="0" err="1" smtClean="0">
              <a:latin typeface="Times New Roman" pitchFamily="18" charset="0"/>
              <a:cs typeface="Times New Roman" pitchFamily="18" charset="0"/>
            </a:rPr>
            <a:t>стран-участниц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 ЕАЭС – </a:t>
          </a:r>
          <a:r>
            <a:rPr lang="en-US" sz="1500" dirty="0" err="1" smtClean="0">
              <a:latin typeface="Times New Roman" pitchFamily="18" charset="0"/>
              <a:cs typeface="Times New Roman" pitchFamily="18" charset="0"/>
            </a:rPr>
            <a:t>выше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 IQ </a:t>
          </a:r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правительст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в </a:t>
          </a:r>
          <a:r>
            <a:rPr lang="en-US" sz="1500" dirty="0" err="1" smtClean="0">
              <a:latin typeface="Times New Roman" pitchFamily="18" charset="0"/>
              <a:cs typeface="Times New Roman" pitchFamily="18" charset="0"/>
            </a:rPr>
            <a:t>стран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500" dirty="0" err="1" smtClean="0">
              <a:latin typeface="Times New Roman" pitchFamily="18" charset="0"/>
              <a:cs typeface="Times New Roman" pitchFamily="18" charset="0"/>
            </a:rPr>
            <a:t>Большой</a:t>
          </a:r>
          <a:r>
            <a:rPr lang="en-US" sz="15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500" dirty="0" err="1" smtClean="0">
              <a:latin typeface="Times New Roman" pitchFamily="18" charset="0"/>
              <a:cs typeface="Times New Roman" pitchFamily="18" charset="0"/>
            </a:rPr>
            <a:t>семерки</a:t>
          </a:r>
          <a:r>
            <a:rPr lang="ru-RU" sz="15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en-US" sz="1500" dirty="0">
            <a:latin typeface="Times New Roman" pitchFamily="18" charset="0"/>
            <a:cs typeface="Times New Roman" pitchFamily="18" charset="0"/>
          </a:endParaRPr>
        </a:p>
      </dgm:t>
    </dgm:pt>
    <dgm:pt modelId="{8106E201-B76A-4FE5-97D9-41C5559F62E4}" type="parTrans" cxnId="{E5F011E6-D2BF-4C15-8FC2-51DEBA5C2529}">
      <dgm:prSet/>
      <dgm:spPr/>
      <dgm:t>
        <a:bodyPr/>
        <a:lstStyle/>
        <a:p>
          <a:endParaRPr lang="en-US"/>
        </a:p>
      </dgm:t>
    </dgm:pt>
    <dgm:pt modelId="{A99F7CF1-EEEF-491D-8BA9-E0A26D321E7F}" type="sibTrans" cxnId="{E5F011E6-D2BF-4C15-8FC2-51DEBA5C2529}">
      <dgm:prSet/>
      <dgm:spPr/>
      <dgm:t>
        <a:bodyPr/>
        <a:lstStyle/>
        <a:p>
          <a:endParaRPr lang="en-US"/>
        </a:p>
      </dgm:t>
    </dgm:pt>
    <dgm:pt modelId="{80DE1E12-CA62-44AD-AC17-439BA47B509D}">
      <dgm:prSet custT="1"/>
      <dgm:spPr/>
      <dgm:t>
        <a:bodyPr/>
        <a:lstStyle/>
        <a:p>
          <a:pPr rtl="0"/>
          <a:r>
            <a:rPr lang="en-US" sz="2400" b="1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Основные</a:t>
          </a:r>
          <a:r>
            <a: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в</a:t>
          </a:r>
          <a:r>
            <a: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ыводы</a:t>
          </a:r>
          <a:r>
            <a:rPr lang="en-US" sz="2400" b="1" baseline="300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1</a:t>
          </a:r>
          <a:endParaRPr lang="en-US" sz="2400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30ED005-AF31-4E5A-843A-18B6B4871125}" type="sibTrans" cxnId="{DF11B3E1-3485-43FE-B6DE-6576EAA9A716}">
      <dgm:prSet/>
      <dgm:spPr/>
      <dgm:t>
        <a:bodyPr/>
        <a:lstStyle/>
        <a:p>
          <a:endParaRPr lang="en-US"/>
        </a:p>
      </dgm:t>
    </dgm:pt>
    <dgm:pt modelId="{5D68AB58-5540-4A45-BA2F-CC2D1B6A87FC}" type="parTrans" cxnId="{DF11B3E1-3485-43FE-B6DE-6576EAA9A716}">
      <dgm:prSet/>
      <dgm:spPr/>
      <dgm:t>
        <a:bodyPr/>
        <a:lstStyle/>
        <a:p>
          <a:endParaRPr lang="en-US"/>
        </a:p>
      </dgm:t>
    </dgm:pt>
    <dgm:pt modelId="{499FCA81-4666-4E8F-95F4-31DB64AD89EE}" type="pres">
      <dgm:prSet presAssocID="{E63F8778-25CB-47FA-B3F3-D4EF422A8FC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FF2383-0B5A-4A98-B1F1-8D5476B53BD7}" type="pres">
      <dgm:prSet presAssocID="{E63F8778-25CB-47FA-B3F3-D4EF422A8FCF}" presName="hierFlow" presStyleCnt="0"/>
      <dgm:spPr/>
    </dgm:pt>
    <dgm:pt modelId="{11B81115-AA19-4A45-9C45-D634F786C152}" type="pres">
      <dgm:prSet presAssocID="{E63F8778-25CB-47FA-B3F3-D4EF422A8FC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64EE5393-8133-43F2-BBAF-85258F889161}" type="pres">
      <dgm:prSet presAssocID="{80DE1E12-CA62-44AD-AC17-439BA47B509D}" presName="Name14" presStyleCnt="0"/>
      <dgm:spPr/>
    </dgm:pt>
    <dgm:pt modelId="{7445422B-D0EE-495C-B785-DB71D701A7AF}" type="pres">
      <dgm:prSet presAssocID="{80DE1E12-CA62-44AD-AC17-439BA47B509D}" presName="level1Shape" presStyleLbl="node0" presStyleIdx="0" presStyleCnt="1" custScaleX="147582" custScaleY="437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D4E7C4-5099-45A1-BCDE-3F6C8D3A9413}" type="pres">
      <dgm:prSet presAssocID="{80DE1E12-CA62-44AD-AC17-439BA47B509D}" presName="hierChild2" presStyleCnt="0"/>
      <dgm:spPr/>
    </dgm:pt>
    <dgm:pt modelId="{B369622A-057C-4A5C-9900-E923C27502F0}" type="pres">
      <dgm:prSet presAssocID="{742C81B3-ADCD-4340-9ED2-8804E3745D31}" presName="Name19" presStyleLbl="parChTrans1D2" presStyleIdx="0" presStyleCnt="3"/>
      <dgm:spPr/>
      <dgm:t>
        <a:bodyPr/>
        <a:lstStyle/>
        <a:p>
          <a:endParaRPr lang="en-US"/>
        </a:p>
      </dgm:t>
    </dgm:pt>
    <dgm:pt modelId="{7626BB89-5611-402F-9CB3-FB25F146C63F}" type="pres">
      <dgm:prSet presAssocID="{77F2B4F6-2BF2-472A-9D22-73794344846E}" presName="Name21" presStyleCnt="0"/>
      <dgm:spPr/>
    </dgm:pt>
    <dgm:pt modelId="{A67FB7B3-C9DE-4A11-8780-7734E52B94DF}" type="pres">
      <dgm:prSet presAssocID="{77F2B4F6-2BF2-472A-9D22-73794344846E}" presName="level2Shape" presStyleLbl="node2" presStyleIdx="0" presStyleCnt="3" custScaleX="96738" custScaleY="150187"/>
      <dgm:spPr/>
      <dgm:t>
        <a:bodyPr/>
        <a:lstStyle/>
        <a:p>
          <a:endParaRPr lang="en-US"/>
        </a:p>
      </dgm:t>
    </dgm:pt>
    <dgm:pt modelId="{05D86CCD-F5B3-4237-9756-9DC7679FBD3B}" type="pres">
      <dgm:prSet presAssocID="{77F2B4F6-2BF2-472A-9D22-73794344846E}" presName="hierChild3" presStyleCnt="0"/>
      <dgm:spPr/>
    </dgm:pt>
    <dgm:pt modelId="{3763339B-D365-48FD-8683-E6DB0B232AFE}" type="pres">
      <dgm:prSet presAssocID="{07583DCB-A0B6-430B-AE3F-4A854D7E69B6}" presName="Name19" presStyleLbl="parChTrans1D2" presStyleIdx="1" presStyleCnt="3"/>
      <dgm:spPr/>
      <dgm:t>
        <a:bodyPr/>
        <a:lstStyle/>
        <a:p>
          <a:endParaRPr lang="en-US"/>
        </a:p>
      </dgm:t>
    </dgm:pt>
    <dgm:pt modelId="{AA110084-2DD1-4CC4-8226-67E3444BFFF7}" type="pres">
      <dgm:prSet presAssocID="{2BC17C2F-B1AE-4F77-8F79-87D70A90749F}" presName="Name21" presStyleCnt="0"/>
      <dgm:spPr/>
    </dgm:pt>
    <dgm:pt modelId="{B64DCD3B-4163-4955-914C-7A30BA294B60}" type="pres">
      <dgm:prSet presAssocID="{2BC17C2F-B1AE-4F77-8F79-87D70A90749F}" presName="level2Shape" presStyleLbl="node2" presStyleIdx="1" presStyleCnt="3" custScaleX="116578" custScaleY="208301"/>
      <dgm:spPr/>
      <dgm:t>
        <a:bodyPr/>
        <a:lstStyle/>
        <a:p>
          <a:endParaRPr lang="en-US"/>
        </a:p>
      </dgm:t>
    </dgm:pt>
    <dgm:pt modelId="{6EAA996E-97BC-4B22-88F1-A0C8A6C881B2}" type="pres">
      <dgm:prSet presAssocID="{2BC17C2F-B1AE-4F77-8F79-87D70A90749F}" presName="hierChild3" presStyleCnt="0"/>
      <dgm:spPr/>
    </dgm:pt>
    <dgm:pt modelId="{37D30014-DDA3-4CBB-9670-89CA8E409FFD}" type="pres">
      <dgm:prSet presAssocID="{8106E201-B76A-4FE5-97D9-41C5559F62E4}" presName="Name19" presStyleLbl="parChTrans1D2" presStyleIdx="2" presStyleCnt="3"/>
      <dgm:spPr/>
      <dgm:t>
        <a:bodyPr/>
        <a:lstStyle/>
        <a:p>
          <a:endParaRPr lang="en-US"/>
        </a:p>
      </dgm:t>
    </dgm:pt>
    <dgm:pt modelId="{8F2BFA75-5CA7-4B35-81EF-1418D19379CF}" type="pres">
      <dgm:prSet presAssocID="{DDA2B979-AFD2-4494-9B89-EC4E10CFD289}" presName="Name21" presStyleCnt="0"/>
      <dgm:spPr/>
    </dgm:pt>
    <dgm:pt modelId="{61A43D05-0A07-4510-BC1F-9744E63ABA21}" type="pres">
      <dgm:prSet presAssocID="{DDA2B979-AFD2-4494-9B89-EC4E10CFD289}" presName="level2Shape" presStyleLbl="node2" presStyleIdx="2" presStyleCnt="3" custScaleY="161974"/>
      <dgm:spPr/>
      <dgm:t>
        <a:bodyPr/>
        <a:lstStyle/>
        <a:p>
          <a:endParaRPr lang="en-US"/>
        </a:p>
      </dgm:t>
    </dgm:pt>
    <dgm:pt modelId="{D5A6B845-3EC7-4E06-866D-8CA0080BEFD6}" type="pres">
      <dgm:prSet presAssocID="{DDA2B979-AFD2-4494-9B89-EC4E10CFD289}" presName="hierChild3" presStyleCnt="0"/>
      <dgm:spPr/>
    </dgm:pt>
    <dgm:pt modelId="{F6011AE9-D121-4A28-97F5-64B222E3204C}" type="pres">
      <dgm:prSet presAssocID="{E63F8778-25CB-47FA-B3F3-D4EF422A8FCF}" presName="bgShapesFlow" presStyleCnt="0"/>
      <dgm:spPr/>
    </dgm:pt>
  </dgm:ptLst>
  <dgm:cxnLst>
    <dgm:cxn modelId="{EB59C5FF-7720-42C0-834E-04B8A878E6AB}" type="presOf" srcId="{07583DCB-A0B6-430B-AE3F-4A854D7E69B6}" destId="{3763339B-D365-48FD-8683-E6DB0B232AFE}" srcOrd="0" destOrd="0" presId="urn:microsoft.com/office/officeart/2005/8/layout/hierarchy6"/>
    <dgm:cxn modelId="{2CF6D274-FBE0-463B-9F00-809892DAED5C}" type="presOf" srcId="{742C81B3-ADCD-4340-9ED2-8804E3745D31}" destId="{B369622A-057C-4A5C-9900-E923C27502F0}" srcOrd="0" destOrd="0" presId="urn:microsoft.com/office/officeart/2005/8/layout/hierarchy6"/>
    <dgm:cxn modelId="{6FC3CC40-009C-48FA-9822-414E49AD1E0F}" type="presOf" srcId="{DDA2B979-AFD2-4494-9B89-EC4E10CFD289}" destId="{61A43D05-0A07-4510-BC1F-9744E63ABA21}" srcOrd="0" destOrd="0" presId="urn:microsoft.com/office/officeart/2005/8/layout/hierarchy6"/>
    <dgm:cxn modelId="{FD836B00-33DB-4593-B947-BF75FC0C81F1}" type="presOf" srcId="{8106E201-B76A-4FE5-97D9-41C5559F62E4}" destId="{37D30014-DDA3-4CBB-9670-89CA8E409FFD}" srcOrd="0" destOrd="0" presId="urn:microsoft.com/office/officeart/2005/8/layout/hierarchy6"/>
    <dgm:cxn modelId="{0AC52550-CF29-4A6A-AC67-E204C0AAB2A6}" type="presOf" srcId="{E63F8778-25CB-47FA-B3F3-D4EF422A8FCF}" destId="{499FCA81-4666-4E8F-95F4-31DB64AD89EE}" srcOrd="0" destOrd="0" presId="urn:microsoft.com/office/officeart/2005/8/layout/hierarchy6"/>
    <dgm:cxn modelId="{EF47A267-7950-462B-9D95-3977E88C17CF}" srcId="{80DE1E12-CA62-44AD-AC17-439BA47B509D}" destId="{2BC17C2F-B1AE-4F77-8F79-87D70A90749F}" srcOrd="1" destOrd="0" parTransId="{07583DCB-A0B6-430B-AE3F-4A854D7E69B6}" sibTransId="{24E52EFC-FEF1-475C-8014-761F9D5F6A1A}"/>
    <dgm:cxn modelId="{E5F011E6-D2BF-4C15-8FC2-51DEBA5C2529}" srcId="{80DE1E12-CA62-44AD-AC17-439BA47B509D}" destId="{DDA2B979-AFD2-4494-9B89-EC4E10CFD289}" srcOrd="2" destOrd="0" parTransId="{8106E201-B76A-4FE5-97D9-41C5559F62E4}" sibTransId="{A99F7CF1-EEEF-491D-8BA9-E0A26D321E7F}"/>
    <dgm:cxn modelId="{DF11B3E1-3485-43FE-B6DE-6576EAA9A716}" srcId="{E63F8778-25CB-47FA-B3F3-D4EF422A8FCF}" destId="{80DE1E12-CA62-44AD-AC17-439BA47B509D}" srcOrd="0" destOrd="0" parTransId="{5D68AB58-5540-4A45-BA2F-CC2D1B6A87FC}" sibTransId="{F30ED005-AF31-4E5A-843A-18B6B4871125}"/>
    <dgm:cxn modelId="{CC5EE8AB-9F43-4B43-A9B1-4D509F2FE425}" type="presOf" srcId="{80DE1E12-CA62-44AD-AC17-439BA47B509D}" destId="{7445422B-D0EE-495C-B785-DB71D701A7AF}" srcOrd="0" destOrd="0" presId="urn:microsoft.com/office/officeart/2005/8/layout/hierarchy6"/>
    <dgm:cxn modelId="{0D5697F7-6FF4-4528-BA58-669445957045}" srcId="{80DE1E12-CA62-44AD-AC17-439BA47B509D}" destId="{77F2B4F6-2BF2-472A-9D22-73794344846E}" srcOrd="0" destOrd="0" parTransId="{742C81B3-ADCD-4340-9ED2-8804E3745D31}" sibTransId="{411C8C00-71B5-402D-92CB-124377478F0D}"/>
    <dgm:cxn modelId="{043E397F-70FF-4DC7-822F-A72B829BC670}" type="presOf" srcId="{2BC17C2F-B1AE-4F77-8F79-87D70A90749F}" destId="{B64DCD3B-4163-4955-914C-7A30BA294B60}" srcOrd="0" destOrd="0" presId="urn:microsoft.com/office/officeart/2005/8/layout/hierarchy6"/>
    <dgm:cxn modelId="{DCCA7D1F-CA2B-4669-B99B-2ADF165764AF}" type="presOf" srcId="{77F2B4F6-2BF2-472A-9D22-73794344846E}" destId="{A67FB7B3-C9DE-4A11-8780-7734E52B94DF}" srcOrd="0" destOrd="0" presId="urn:microsoft.com/office/officeart/2005/8/layout/hierarchy6"/>
    <dgm:cxn modelId="{C8AF9E9D-3554-4B5F-9F12-53DBC7AE1833}" type="presParOf" srcId="{499FCA81-4666-4E8F-95F4-31DB64AD89EE}" destId="{EDFF2383-0B5A-4A98-B1F1-8D5476B53BD7}" srcOrd="0" destOrd="0" presId="urn:microsoft.com/office/officeart/2005/8/layout/hierarchy6"/>
    <dgm:cxn modelId="{13774C2F-BB1E-4D52-B4D4-81BBA60EDDBC}" type="presParOf" srcId="{EDFF2383-0B5A-4A98-B1F1-8D5476B53BD7}" destId="{11B81115-AA19-4A45-9C45-D634F786C152}" srcOrd="0" destOrd="0" presId="urn:microsoft.com/office/officeart/2005/8/layout/hierarchy6"/>
    <dgm:cxn modelId="{4968EF4E-A04C-42A0-B933-8358B1229F38}" type="presParOf" srcId="{11B81115-AA19-4A45-9C45-D634F786C152}" destId="{64EE5393-8133-43F2-BBAF-85258F889161}" srcOrd="0" destOrd="0" presId="urn:microsoft.com/office/officeart/2005/8/layout/hierarchy6"/>
    <dgm:cxn modelId="{7BECB0C5-E682-4CE6-8D0C-F53C54BF5232}" type="presParOf" srcId="{64EE5393-8133-43F2-BBAF-85258F889161}" destId="{7445422B-D0EE-495C-B785-DB71D701A7AF}" srcOrd="0" destOrd="0" presId="urn:microsoft.com/office/officeart/2005/8/layout/hierarchy6"/>
    <dgm:cxn modelId="{A9E789D4-3E87-4CC4-9BDA-18DC6B0F476C}" type="presParOf" srcId="{64EE5393-8133-43F2-BBAF-85258F889161}" destId="{60D4E7C4-5099-45A1-BCDE-3F6C8D3A9413}" srcOrd="1" destOrd="0" presId="urn:microsoft.com/office/officeart/2005/8/layout/hierarchy6"/>
    <dgm:cxn modelId="{B53CCE37-4507-4E6F-86EF-653D1629965C}" type="presParOf" srcId="{60D4E7C4-5099-45A1-BCDE-3F6C8D3A9413}" destId="{B369622A-057C-4A5C-9900-E923C27502F0}" srcOrd="0" destOrd="0" presId="urn:microsoft.com/office/officeart/2005/8/layout/hierarchy6"/>
    <dgm:cxn modelId="{E09A1B1B-1069-4D8C-8F54-C1236CE3C210}" type="presParOf" srcId="{60D4E7C4-5099-45A1-BCDE-3F6C8D3A9413}" destId="{7626BB89-5611-402F-9CB3-FB25F146C63F}" srcOrd="1" destOrd="0" presId="urn:microsoft.com/office/officeart/2005/8/layout/hierarchy6"/>
    <dgm:cxn modelId="{F2F35E0A-6C64-4014-B558-F1557D4BF29E}" type="presParOf" srcId="{7626BB89-5611-402F-9CB3-FB25F146C63F}" destId="{A67FB7B3-C9DE-4A11-8780-7734E52B94DF}" srcOrd="0" destOrd="0" presId="urn:microsoft.com/office/officeart/2005/8/layout/hierarchy6"/>
    <dgm:cxn modelId="{7E7D4F4A-306E-44F9-A290-33B08740275B}" type="presParOf" srcId="{7626BB89-5611-402F-9CB3-FB25F146C63F}" destId="{05D86CCD-F5B3-4237-9756-9DC7679FBD3B}" srcOrd="1" destOrd="0" presId="urn:microsoft.com/office/officeart/2005/8/layout/hierarchy6"/>
    <dgm:cxn modelId="{C66B60E7-1024-4308-B50C-2D850F20FBC7}" type="presParOf" srcId="{60D4E7C4-5099-45A1-BCDE-3F6C8D3A9413}" destId="{3763339B-D365-48FD-8683-E6DB0B232AFE}" srcOrd="2" destOrd="0" presId="urn:microsoft.com/office/officeart/2005/8/layout/hierarchy6"/>
    <dgm:cxn modelId="{CC492AE4-B079-441C-BD40-6E8F88EA2C39}" type="presParOf" srcId="{60D4E7C4-5099-45A1-BCDE-3F6C8D3A9413}" destId="{AA110084-2DD1-4CC4-8226-67E3444BFFF7}" srcOrd="3" destOrd="0" presId="urn:microsoft.com/office/officeart/2005/8/layout/hierarchy6"/>
    <dgm:cxn modelId="{97D96FA8-FCC3-41D0-9EFE-095D8DFBEE56}" type="presParOf" srcId="{AA110084-2DD1-4CC4-8226-67E3444BFFF7}" destId="{B64DCD3B-4163-4955-914C-7A30BA294B60}" srcOrd="0" destOrd="0" presId="urn:microsoft.com/office/officeart/2005/8/layout/hierarchy6"/>
    <dgm:cxn modelId="{9B50B31C-5D1D-40F7-9EE0-855A4A986B78}" type="presParOf" srcId="{AA110084-2DD1-4CC4-8226-67E3444BFFF7}" destId="{6EAA996E-97BC-4B22-88F1-A0C8A6C881B2}" srcOrd="1" destOrd="0" presId="urn:microsoft.com/office/officeart/2005/8/layout/hierarchy6"/>
    <dgm:cxn modelId="{C6B98B93-4A89-4E52-A04A-FBA43B9916DD}" type="presParOf" srcId="{60D4E7C4-5099-45A1-BCDE-3F6C8D3A9413}" destId="{37D30014-DDA3-4CBB-9670-89CA8E409FFD}" srcOrd="4" destOrd="0" presId="urn:microsoft.com/office/officeart/2005/8/layout/hierarchy6"/>
    <dgm:cxn modelId="{8DB66636-2EE4-4F6A-8C5F-84C756EA702C}" type="presParOf" srcId="{60D4E7C4-5099-45A1-BCDE-3F6C8D3A9413}" destId="{8F2BFA75-5CA7-4B35-81EF-1418D19379CF}" srcOrd="5" destOrd="0" presId="urn:microsoft.com/office/officeart/2005/8/layout/hierarchy6"/>
    <dgm:cxn modelId="{E44BA6E6-99CC-41A8-B86E-A05569ECD86D}" type="presParOf" srcId="{8F2BFA75-5CA7-4B35-81EF-1418D19379CF}" destId="{61A43D05-0A07-4510-BC1F-9744E63ABA21}" srcOrd="0" destOrd="0" presId="urn:microsoft.com/office/officeart/2005/8/layout/hierarchy6"/>
    <dgm:cxn modelId="{DBEAF019-72D4-4B90-A81F-3EBC41F81A9B}" type="presParOf" srcId="{8F2BFA75-5CA7-4B35-81EF-1418D19379CF}" destId="{D5A6B845-3EC7-4E06-866D-8CA0080BEFD6}" srcOrd="1" destOrd="0" presId="urn:microsoft.com/office/officeart/2005/8/layout/hierarchy6"/>
    <dgm:cxn modelId="{2366D77B-78DA-484E-A782-BEB4467F7573}" type="presParOf" srcId="{499FCA81-4666-4E8F-95F4-31DB64AD89EE}" destId="{F6011AE9-D121-4A28-97F5-64B222E3204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644C76-9C9C-4B6B-B333-28308C65A70F}">
      <dsp:nvSpPr>
        <dsp:cNvPr id="0" name=""/>
        <dsp:cNvSpPr/>
      </dsp:nvSpPr>
      <dsp:spPr>
        <a:xfrm>
          <a:off x="0" y="0"/>
          <a:ext cx="8077200" cy="12999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    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Основная причина, по мнению автора, заключается в том, что коэффициент умственного развития </a:t>
          </a:r>
          <a:r>
            <a:rPr lang="ru-RU" sz="16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en-US" sz="16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IQ</a:t>
          </a:r>
          <a:r>
            <a:rPr lang="ru-RU" sz="1600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населения Армении выше, причем существенно, чем коэффициент умственного развития </a:t>
          </a:r>
          <a:r>
            <a:rPr lang="en-US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уководителей 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экономического блока, </a:t>
          </a:r>
          <a:r>
            <a:rPr lang="en-US" sz="16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что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стал</a:t>
          </a:r>
          <a:r>
            <a:rPr lang="en-US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ключевым источником проблем </a:t>
          </a:r>
          <a:r>
            <a:rPr lang="en-US" sz="16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эффективного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управления</a:t>
          </a:r>
          <a:r>
            <a:rPr lang="en-US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и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системотехники конституционного </a:t>
          </a:r>
          <a:r>
            <a:rPr lang="ru-RU" sz="16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менеджмента.</a:t>
          </a:r>
          <a:endParaRPr lang="en-US" sz="1600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460" y="63460"/>
        <a:ext cx="7950280" cy="11730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3D30E-B69F-4866-8029-693F969345BF}">
      <dsp:nvSpPr>
        <dsp:cNvPr id="0" name=""/>
        <dsp:cNvSpPr/>
      </dsp:nvSpPr>
      <dsp:spPr>
        <a:xfrm>
          <a:off x="611504" y="0"/>
          <a:ext cx="6930390" cy="4681264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097A0B-5D09-4BD2-B48D-D235C67E6080}">
      <dsp:nvSpPr>
        <dsp:cNvPr id="0" name=""/>
        <dsp:cNvSpPr/>
      </dsp:nvSpPr>
      <dsp:spPr>
        <a:xfrm>
          <a:off x="5290" y="240336"/>
          <a:ext cx="2587749" cy="42005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Уровень общего благосостояния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населения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Армении ниже общего благосостояния населения США и России, в которых проживает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больше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 err="1" smtClean="0">
              <a:latin typeface="Times New Roman" pitchFamily="18" charset="0"/>
              <a:cs typeface="Times New Roman" pitchFamily="18" charset="0"/>
            </a:rPr>
            <a:t>армян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чем в самой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Армении. Об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щее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благосостояние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армянс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кой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диаспоры в мире выше общего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благосостояния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населения Армении. Учитывая корреляцию между уровнем 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IQ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и общим благосостоянием населения, можно утверждать, что 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IQ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трехмиллионного населения Армении ниже 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IQ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семимил</a:t>
          </a:r>
          <a:r>
            <a:rPr lang="en-US" sz="1400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лионной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диаспоры. </a:t>
          </a:r>
          <a:endParaRPr lang="en-US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1613" y="366659"/>
        <a:ext cx="2335103" cy="3947945"/>
      </dsp:txXfrm>
    </dsp:sp>
    <dsp:sp modelId="{47D70DFF-6F71-480E-BE2D-6B5E7FC30661}">
      <dsp:nvSpPr>
        <dsp:cNvPr id="0" name=""/>
        <dsp:cNvSpPr/>
      </dsp:nvSpPr>
      <dsp:spPr>
        <a:xfrm>
          <a:off x="2722427" y="240336"/>
          <a:ext cx="2587749" cy="42005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Ежегодно примерно 300.000 работающих за рубежом граждан Армении </a:t>
          </a: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перечисляют</a:t>
          </a:r>
          <a:r>
            <a:rPr lang="en-US" sz="17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700" kern="1200" dirty="0" err="1" smtClean="0">
              <a:latin typeface="Times New Roman" pitchFamily="18" charset="0"/>
              <a:cs typeface="Times New Roman" pitchFamily="18" charset="0"/>
            </a:rPr>
            <a:t>на</a:t>
          </a:r>
          <a:r>
            <a:rPr lang="en-US" sz="17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700" kern="1200" dirty="0" err="1" smtClean="0">
              <a:latin typeface="Times New Roman" pitchFamily="18" charset="0"/>
              <a:cs typeface="Times New Roman" pitchFamily="18" charset="0"/>
            </a:rPr>
            <a:t>родину</a:t>
          </a:r>
          <a:r>
            <a:rPr lang="en-US" sz="17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от </a:t>
          </a:r>
          <a:r>
            <a:rPr lang="en-US" sz="1700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sz="1700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2-х </a:t>
          </a: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до 3-х млрд. </a:t>
          </a:r>
          <a:r>
            <a:rPr lang="en-US" sz="1700" kern="1200" dirty="0" smtClean="0">
              <a:latin typeface="Times New Roman" pitchFamily="18" charset="0"/>
              <a:cs typeface="Times New Roman" pitchFamily="18" charset="0"/>
            </a:rPr>
            <a:t>$</a:t>
          </a: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 родственникам</a:t>
          </a: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, что составляет примерно от 1/5 до 1/3 ВВП. </a:t>
          </a:r>
          <a:endParaRPr lang="en-US" sz="17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В </a:t>
          </a: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настоящее время внешний долг </a:t>
          </a:r>
          <a:r>
            <a:rPr lang="en-US" sz="1700" kern="1200" dirty="0" err="1" smtClean="0">
              <a:latin typeface="Times New Roman" pitchFamily="18" charset="0"/>
              <a:cs typeface="Times New Roman" pitchFamily="18" charset="0"/>
            </a:rPr>
            <a:t>страны</a:t>
          </a:r>
          <a:r>
            <a:rPr lang="ru-RU" sz="1700" kern="1200" dirty="0" smtClean="0">
              <a:latin typeface="Times New Roman" pitchFamily="18" charset="0"/>
              <a:cs typeface="Times New Roman" pitchFamily="18" charset="0"/>
            </a:rPr>
            <a:t> приближается к 6 млрд. (более 50% ВВП). </a:t>
          </a:r>
          <a:endParaRPr lang="en-US" sz="1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48750" y="366659"/>
        <a:ext cx="2335103" cy="3947945"/>
      </dsp:txXfrm>
    </dsp:sp>
    <dsp:sp modelId="{193921A1-987C-4763-AE79-6A7A0B50D522}">
      <dsp:nvSpPr>
        <dsp:cNvPr id="0" name=""/>
        <dsp:cNvSpPr/>
      </dsp:nvSpPr>
      <dsp:spPr>
        <a:xfrm>
          <a:off x="5439563" y="228604"/>
          <a:ext cx="2708545" cy="42240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Подтверждается вывод: 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уровень интеллек</a:t>
          </a:r>
          <a:r>
            <a:rPr lang="en-US" sz="1600" b="1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туального капитала руководства экономикой страны значительно ниже уровня интеллек</a:t>
          </a:r>
          <a:r>
            <a:rPr lang="en-US" sz="1600" b="1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туального капитала населения Армении, а уровень интеллек</a:t>
          </a:r>
          <a:r>
            <a:rPr lang="en-US" sz="1600" b="1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туального капитала населения Армении значительно ниже уровня интеллек</a:t>
          </a:r>
          <a:r>
            <a:rPr lang="en-US" sz="1600" b="1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туального капитала ее диаспоры. </a:t>
          </a:r>
          <a:endParaRPr lang="en-US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71783" y="360824"/>
        <a:ext cx="2444105" cy="39596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CA8ACA-57DF-4B14-8427-59CEFAAD45B1}">
      <dsp:nvSpPr>
        <dsp:cNvPr id="0" name=""/>
        <dsp:cNvSpPr/>
      </dsp:nvSpPr>
      <dsp:spPr>
        <a:xfrm>
          <a:off x="0" y="0"/>
          <a:ext cx="1295400" cy="1295400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44F120-68BA-4976-9595-FEF8D31F038B}">
      <dsp:nvSpPr>
        <dsp:cNvPr id="0" name=""/>
        <dsp:cNvSpPr/>
      </dsp:nvSpPr>
      <dsp:spPr>
        <a:xfrm>
          <a:off x="609611" y="0"/>
          <a:ext cx="7310627" cy="1295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Следовательно, чтобы умственный потенциал трансформировался в интеллектуальный капитал, а интеллектуальный капитал влиял на рост экономических показателей, нельзя ограничиться только инвестициями в экономику (в энергетику, в банковскую сферу и т.д.).</a:t>
          </a:r>
          <a:endParaRPr lang="en-US" sz="17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9611" y="0"/>
        <a:ext cx="7310627" cy="12954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12BAC-B821-4E10-9647-C4FFEDDB839C}">
      <dsp:nvSpPr>
        <dsp:cNvPr id="0" name=""/>
        <dsp:cNvSpPr/>
      </dsp:nvSpPr>
      <dsp:spPr>
        <a:xfrm>
          <a:off x="0" y="152401"/>
          <a:ext cx="8077200" cy="4284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D6823D-7937-4C6C-BD04-5F8E033F74B5}">
      <dsp:nvSpPr>
        <dsp:cNvPr id="0" name=""/>
        <dsp:cNvSpPr/>
      </dsp:nvSpPr>
      <dsp:spPr>
        <a:xfrm>
          <a:off x="501059" y="76199"/>
          <a:ext cx="7118940" cy="41284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Умственные способности – это крупнейший самостоятельный фактор,</a:t>
          </a:r>
          <a:r>
            <a:rPr lang="en-US" sz="1600" b="1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en-US" sz="1600" b="1" kern="1200" dirty="0" smtClean="0">
              <a:latin typeface="Times New Roman" pitchFamily="18" charset="0"/>
              <a:cs typeface="Times New Roman" pitchFamily="18" charset="0"/>
            </a:rPr>
          </a:b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 влияющий на благосостояние нации.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1213" y="96353"/>
        <a:ext cx="7078632" cy="3725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5422B-D0EE-495C-B785-DB71D701A7AF}">
      <dsp:nvSpPr>
        <dsp:cNvPr id="0" name=""/>
        <dsp:cNvSpPr/>
      </dsp:nvSpPr>
      <dsp:spPr>
        <a:xfrm>
          <a:off x="2514600" y="567013"/>
          <a:ext cx="3266254" cy="6462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Основные</a:t>
          </a:r>
          <a:r>
            <a:rPr lang="en-US" sz="24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в</a:t>
          </a:r>
          <a:r>
            <a:rPr lang="ru-RU" sz="24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ыводы</a:t>
          </a:r>
          <a:r>
            <a:rPr lang="en-US" sz="2400" b="1" kern="1200" baseline="300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rPr>
            <a:t>1</a:t>
          </a:r>
          <a:endParaRPr lang="en-US" sz="2400" kern="1200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33527" y="585940"/>
        <a:ext cx="3228400" cy="608364"/>
      </dsp:txXfrm>
    </dsp:sp>
    <dsp:sp modelId="{B369622A-057C-4A5C-9900-E923C27502F0}">
      <dsp:nvSpPr>
        <dsp:cNvPr id="0" name=""/>
        <dsp:cNvSpPr/>
      </dsp:nvSpPr>
      <dsp:spPr>
        <a:xfrm>
          <a:off x="1087144" y="1213232"/>
          <a:ext cx="3060583" cy="590181"/>
        </a:xfrm>
        <a:custGeom>
          <a:avLst/>
          <a:gdLst/>
          <a:ahLst/>
          <a:cxnLst/>
          <a:rect l="0" t="0" r="0" b="0"/>
          <a:pathLst>
            <a:path>
              <a:moveTo>
                <a:pt x="3060583" y="0"/>
              </a:moveTo>
              <a:lnTo>
                <a:pt x="3060583" y="295090"/>
              </a:lnTo>
              <a:lnTo>
                <a:pt x="0" y="295090"/>
              </a:lnTo>
              <a:lnTo>
                <a:pt x="0" y="590181"/>
              </a:lnTo>
            </a:path>
          </a:pathLst>
        </a:custGeom>
        <a:noFill/>
        <a:ln w="11429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FB7B3-C9DE-4A11-8780-7734E52B94DF}">
      <dsp:nvSpPr>
        <dsp:cNvPr id="0" name=""/>
        <dsp:cNvSpPr/>
      </dsp:nvSpPr>
      <dsp:spPr>
        <a:xfrm>
          <a:off x="16651" y="1803413"/>
          <a:ext cx="2140985" cy="221593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>
              <a:latin typeface="Times New Roman" pitchFamily="18" charset="0"/>
              <a:cs typeface="Times New Roman" pitchFamily="18" charset="0"/>
            </a:rPr>
            <a:t>Приведенные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500" kern="1200" dirty="0" err="1" smtClean="0">
              <a:latin typeface="Times New Roman" pitchFamily="18" charset="0"/>
              <a:cs typeface="Times New Roman" pitchFamily="18" charset="0"/>
            </a:rPr>
            <a:t>данные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 с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видетельству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ю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т, что </a:t>
          </a:r>
          <a:r>
            <a:rPr lang="ru-RU" sz="1500" b="1" kern="1200" dirty="0" smtClean="0">
              <a:latin typeface="Times New Roman" pitchFamily="18" charset="0"/>
              <a:cs typeface="Times New Roman" pitchFamily="18" charset="0"/>
            </a:rPr>
            <a:t>уровень </a:t>
          </a:r>
          <a:r>
            <a:rPr lang="en-US" sz="1500" b="1" kern="1200" dirty="0" smtClean="0">
              <a:latin typeface="Times New Roman" pitchFamily="18" charset="0"/>
              <a:cs typeface="Times New Roman" pitchFamily="18" charset="0"/>
            </a:rPr>
            <a:t>IQ</a:t>
          </a:r>
          <a:r>
            <a:rPr lang="ru-RU" sz="1500" b="1" kern="1200" dirty="0" smtClean="0">
              <a:latin typeface="Times New Roman" pitchFamily="18" charset="0"/>
              <a:cs typeface="Times New Roman" pitchFamily="18" charset="0"/>
            </a:rPr>
            <a:t> руководителей сферы управления экономикой Армении ниже среднего </a:t>
          </a:r>
          <a:r>
            <a:rPr lang="en-US" sz="1500" b="1" kern="1200" dirty="0" smtClean="0">
              <a:latin typeface="Times New Roman" pitchFamily="18" charset="0"/>
              <a:cs typeface="Times New Roman" pitchFamily="18" charset="0"/>
            </a:rPr>
            <a:t>IQ</a:t>
          </a:r>
          <a:r>
            <a:rPr lang="ru-RU" sz="1500" b="1" kern="1200" dirty="0" smtClean="0">
              <a:latin typeface="Times New Roman" pitchFamily="18" charset="0"/>
              <a:cs typeface="Times New Roman" pitchFamily="18" charset="0"/>
            </a:rPr>
            <a:t> населения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9358" y="1866120"/>
        <a:ext cx="2015571" cy="2090524"/>
      </dsp:txXfrm>
    </dsp:sp>
    <dsp:sp modelId="{3763339B-D365-48FD-8683-E6DB0B232AFE}">
      <dsp:nvSpPr>
        <dsp:cNvPr id="0" name=""/>
        <dsp:cNvSpPr/>
      </dsp:nvSpPr>
      <dsp:spPr>
        <a:xfrm>
          <a:off x="4065911" y="1213232"/>
          <a:ext cx="91440" cy="590181"/>
        </a:xfrm>
        <a:custGeom>
          <a:avLst/>
          <a:gdLst/>
          <a:ahLst/>
          <a:cxnLst/>
          <a:rect l="0" t="0" r="0" b="0"/>
          <a:pathLst>
            <a:path>
              <a:moveTo>
                <a:pt x="81816" y="0"/>
              </a:moveTo>
              <a:lnTo>
                <a:pt x="81816" y="295090"/>
              </a:lnTo>
              <a:lnTo>
                <a:pt x="45720" y="295090"/>
              </a:lnTo>
              <a:lnTo>
                <a:pt x="45720" y="590181"/>
              </a:lnTo>
            </a:path>
          </a:pathLst>
        </a:custGeom>
        <a:noFill/>
        <a:ln w="11429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4DCD3B-4163-4955-914C-7A30BA294B60}">
      <dsp:nvSpPr>
        <dsp:cNvPr id="0" name=""/>
        <dsp:cNvSpPr/>
      </dsp:nvSpPr>
      <dsp:spPr>
        <a:xfrm>
          <a:off x="2821590" y="1803413"/>
          <a:ext cx="2580080" cy="30733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Для устойчивого развития страны, роста ее конкурентоспособности необходима не столько замена модели управления, а </a:t>
          </a:r>
          <a:r>
            <a:rPr lang="en-US" sz="1600" kern="1200" dirty="0" err="1" smtClean="0">
              <a:latin typeface="Times New Roman" pitchFamily="18" charset="0"/>
              <a:cs typeface="Times New Roman" pitchFamily="18" charset="0"/>
            </a:rPr>
            <a:t>парадигма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 и </a:t>
          </a:r>
          <a:r>
            <a:rPr lang="en-US" sz="1600" kern="1200" dirty="0" err="1" smtClean="0">
              <a:latin typeface="Times New Roman" pitchFamily="18" charset="0"/>
              <a:cs typeface="Times New Roman" pitchFamily="18" charset="0"/>
            </a:rPr>
            <a:t>технологии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подготовк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и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, подбор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а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и расстановк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и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лиц, </a:t>
          </a:r>
          <a:r>
            <a:rPr lang="en-US" sz="1600" kern="1200" dirty="0" err="1" smtClean="0">
              <a:latin typeface="Times New Roman" pitchFamily="18" charset="0"/>
              <a:cs typeface="Times New Roman" pitchFamily="18" charset="0"/>
            </a:rPr>
            <a:t>которые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600" kern="1200" dirty="0" err="1" smtClean="0">
              <a:latin typeface="Times New Roman" pitchFamily="18" charset="0"/>
              <a:cs typeface="Times New Roman" pitchFamily="18" charset="0"/>
            </a:rPr>
            <a:t>способны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принима</a:t>
          </a:r>
          <a:r>
            <a:rPr lang="en-US" sz="1600" kern="1200" dirty="0" err="1" smtClean="0">
              <a:latin typeface="Times New Roman" pitchFamily="18" charset="0"/>
              <a:cs typeface="Times New Roman" pitchFamily="18" charset="0"/>
            </a:rPr>
            <a:t>ть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эффективные, обоснованные и ответственные управленческие решения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97158" y="1878981"/>
        <a:ext cx="2428944" cy="2922247"/>
      </dsp:txXfrm>
    </dsp:sp>
    <dsp:sp modelId="{37D30014-DDA3-4CBB-9670-89CA8E409FFD}">
      <dsp:nvSpPr>
        <dsp:cNvPr id="0" name=""/>
        <dsp:cNvSpPr/>
      </dsp:nvSpPr>
      <dsp:spPr>
        <a:xfrm>
          <a:off x="4147728" y="1213232"/>
          <a:ext cx="3024486" cy="590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090"/>
              </a:lnTo>
              <a:lnTo>
                <a:pt x="3024486" y="295090"/>
              </a:lnTo>
              <a:lnTo>
                <a:pt x="3024486" y="590181"/>
              </a:lnTo>
            </a:path>
          </a:pathLst>
        </a:custGeom>
        <a:noFill/>
        <a:ln w="11429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A43D05-0A07-4510-BC1F-9744E63ABA21}">
      <dsp:nvSpPr>
        <dsp:cNvPr id="0" name=""/>
        <dsp:cNvSpPr/>
      </dsp:nvSpPr>
      <dsp:spPr>
        <a:xfrm>
          <a:off x="6065625" y="1803413"/>
          <a:ext cx="2213179" cy="23898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latin typeface="Times New Roman" pitchFamily="18" charset="0"/>
              <a:cs typeface="Times New Roman" pitchFamily="18" charset="0"/>
            </a:rPr>
            <a:t>Обобщенный </a:t>
          </a:r>
          <a:r>
            <a:rPr lang="en-US" sz="1500" b="1" kern="1200" dirty="0" smtClean="0">
              <a:latin typeface="Times New Roman" pitchFamily="18" charset="0"/>
              <a:cs typeface="Times New Roman" pitchFamily="18" charset="0"/>
            </a:rPr>
            <a:t>IQ </a:t>
          </a:r>
          <a:r>
            <a:rPr lang="ru-RU" sz="1500" b="1" kern="1200" dirty="0" smtClean="0">
              <a:latin typeface="Times New Roman" pitchFamily="18" charset="0"/>
              <a:cs typeface="Times New Roman" pitchFamily="18" charset="0"/>
            </a:rPr>
            <a:t>Правительств</a:t>
          </a:r>
          <a:r>
            <a:rPr lang="en-US" sz="1500" b="1" kern="1200" dirty="0" smtClean="0">
              <a:latin typeface="Times New Roman" pitchFamily="18" charset="0"/>
              <a:cs typeface="Times New Roman" pitchFamily="18" charset="0"/>
            </a:rPr>
            <a:t>a </a:t>
          </a:r>
          <a:r>
            <a:rPr lang="ru-RU" sz="1500" b="1" kern="1200" dirty="0" smtClean="0">
              <a:latin typeface="Times New Roman" pitchFamily="18" charset="0"/>
              <a:cs typeface="Times New Roman" pitchFamily="18" charset="0"/>
            </a:rPr>
            <a:t>Армении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должен быть выше обобщенного 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IQ 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правительств других стран-участниц ЕАЭС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, а IQ 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правительств </a:t>
          </a:r>
          <a:r>
            <a:rPr lang="en-US" sz="1500" kern="1200" dirty="0" err="1" smtClean="0">
              <a:latin typeface="Times New Roman" pitchFamily="18" charset="0"/>
              <a:cs typeface="Times New Roman" pitchFamily="18" charset="0"/>
            </a:rPr>
            <a:t>стран-участниц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 ЕАЭС – </a:t>
          </a:r>
          <a:r>
            <a:rPr lang="en-US" sz="1500" kern="1200" dirty="0" err="1" smtClean="0">
              <a:latin typeface="Times New Roman" pitchFamily="18" charset="0"/>
              <a:cs typeface="Times New Roman" pitchFamily="18" charset="0"/>
            </a:rPr>
            <a:t>выше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 IQ 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правительст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в </a:t>
          </a:r>
          <a:r>
            <a:rPr lang="en-US" sz="1500" kern="1200" dirty="0" err="1" smtClean="0">
              <a:latin typeface="Times New Roman" pitchFamily="18" charset="0"/>
              <a:cs typeface="Times New Roman" pitchFamily="18" charset="0"/>
            </a:rPr>
            <a:t>стран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500" kern="1200" dirty="0" err="1" smtClean="0">
              <a:latin typeface="Times New Roman" pitchFamily="18" charset="0"/>
              <a:cs typeface="Times New Roman" pitchFamily="18" charset="0"/>
            </a:rPr>
            <a:t>Большой</a:t>
          </a:r>
          <a:r>
            <a:rPr lang="en-US" sz="15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500" kern="1200" dirty="0" err="1" smtClean="0">
              <a:latin typeface="Times New Roman" pitchFamily="18" charset="0"/>
              <a:cs typeface="Times New Roman" pitchFamily="18" charset="0"/>
            </a:rPr>
            <a:t>семерки</a:t>
          </a: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en-US" sz="1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130447" y="1868235"/>
        <a:ext cx="2083535" cy="2260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n-US" smtClean="0"/>
              <a:pPr/>
              <a:t>10/10/2017</a:t>
            </a:fld>
            <a:endParaRPr lang="en-US" smtClean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4201649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n-US" smtClean="0"/>
              <a:pPr/>
              <a:t>10/10/2017</a:t>
            </a:fld>
            <a:endParaRPr lang="en-US" smtClean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1976336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xmlns="" val="3175273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09CB2-E72E-4193-9AD7-B5D4C5CFBE76}" type="datetime1">
              <a:rPr lang="en-US" smtClean="0"/>
              <a:pPr/>
              <a:t>10/10/2017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E0E41-E805-47B2-A6D9-0CC3D9DCB067}" type="datetime1">
              <a:rPr lang="en-US" smtClean="0"/>
              <a:pPr/>
              <a:t>10/10/2017</a:t>
            </a:fld>
            <a:endParaRPr lang="en-US" sz="10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00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A4209-783F-46F1-97A7-A1A2B6A372E7}" type="datetime1">
              <a:rPr lang="en-US" smtClean="0"/>
              <a:pPr/>
              <a:t>10/10/2017</a:t>
            </a:fld>
            <a:endParaRPr lang="en-US" sz="10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000" smtClean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B1A1-B3AA-4D7A-B694-2BDF51AA1C0A}" type="datetime1">
              <a:rPr lang="en-US" smtClean="0"/>
              <a:pPr/>
              <a:t>10/10/2017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E491-907D-42C9-B0E4-DCA0FDBEF216}" type="datetime1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00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1BE9E-742D-479B-895E-CF507D95A81A}" type="datetime1">
              <a:rPr lang="en-US" smtClean="0"/>
              <a:pPr/>
              <a:t>10/10/2017</a:t>
            </a:fld>
            <a:endParaRPr lang="en-US" sz="1000" dirty="0" smtClean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B9A11CE-CC7B-4772-A865-1CAF7D23B9B7}" type="datetime1">
              <a:rPr lang="en-US" smtClean="0"/>
              <a:pPr/>
              <a:t>10/10/2017</a:t>
            </a:fld>
            <a:endParaRPr lang="en-US" sz="10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n-US" sz="100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6830B-4C96-4FCC-8F00-2111F4062F80}" type="datetime1">
              <a:rPr lang="en-US" smtClean="0"/>
              <a:pPr/>
              <a:t>10/10/2017</a:t>
            </a:fld>
            <a:endParaRPr lang="en-US" sz="1000" dirty="0" smtClean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 algn="ctr"/>
            <a:endParaRPr lang="en-US" sz="1000" smtClean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285D0-ED11-470E-A34E-1836B1739907}" type="datetime1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8BD11-1D52-4C72-8F0A-334C2AD96A26}" type="datetime1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FD8AF-9384-4E91-805E-AE97B0CAC0F4}" type="datetime1">
              <a:rPr lang="en-US" smtClean="0"/>
              <a:pPr/>
              <a:t>10/10/2017</a:t>
            </a:fld>
            <a:endParaRPr lang="en-US" sz="10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 algn="ctr"/>
            <a:endParaRPr lang="en-US" sz="1000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76611BE-CB2F-4582-A9DC-6253A3F30F5E}" type="datetime1">
              <a:rPr lang="en-US" smtClean="0"/>
              <a:pPr/>
              <a:t>10/10/2017</a:t>
            </a:fld>
            <a:endParaRPr lang="en-US" sz="10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 algn="ctr"/>
            <a:endParaRPr lang="en-US" sz="100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49000"/>
            <a:duotone>
              <a:schemeClr val="bg1">
                <a:shade val="70000"/>
                <a:satMod val="115000"/>
              </a:schemeClr>
              <a:schemeClr val="bg1">
                <a:tint val="85000"/>
              </a:schemeClr>
            </a:duotone>
            <a:lum/>
          </a:blip>
          <a:srcRect/>
          <a:tile tx="0" ty="0" sx="85000" sy="85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89E309F-D667-4F00-BB4A-3F2E2E210401}" type="datetime1">
              <a:rPr lang="en-US" smtClean="0"/>
              <a:pPr/>
              <a:t>10/10/2017</a:t>
            </a:fld>
            <a:endParaRPr lang="en-US" sz="1000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ctr"/>
            <a:endParaRPr lang="en-US" sz="1000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19200" y="3505200"/>
            <a:ext cx="6934200" cy="1839623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002060"/>
                </a:solidFill>
              </a:rPr>
              <a:t> </a:t>
            </a:r>
            <a:r>
              <a:rPr lang="en-US" dirty="0" err="1">
                <a:solidFill>
                  <a:srgbClr val="002060"/>
                </a:solidFill>
              </a:rPr>
              <a:t>Ваганян</a:t>
            </a:r>
            <a:r>
              <a:rPr lang="en-US" dirty="0">
                <a:solidFill>
                  <a:srgbClr val="002060"/>
                </a:solidFill>
              </a:rPr>
              <a:t> Г.А., </a:t>
            </a:r>
            <a:r>
              <a:rPr lang="en-US" sz="1200" dirty="0" err="1" smtClean="0">
                <a:solidFill>
                  <a:srgbClr val="002060"/>
                </a:solidFill>
              </a:rPr>
              <a:t>д.эк.н.,к.т.н</a:t>
            </a:r>
            <a:r>
              <a:rPr lang="en-US" sz="1200" dirty="0" smtClean="0">
                <a:solidFill>
                  <a:srgbClr val="002060"/>
                </a:solidFill>
              </a:rPr>
              <a:t>., </a:t>
            </a:r>
            <a:r>
              <a:rPr lang="en-US" sz="1200" dirty="0" err="1">
                <a:solidFill>
                  <a:srgbClr val="002060"/>
                </a:solidFill>
              </a:rPr>
              <a:t>профессор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solidFill>
                <a:srgbClr val="002060"/>
              </a:solidFill>
            </a:endParaRPr>
          </a:p>
          <a:p>
            <a:endParaRPr lang="en-US" sz="2000" dirty="0">
              <a:solidFill>
                <a:srgbClr val="002060"/>
              </a:solidFill>
            </a:endParaRPr>
          </a:p>
          <a:p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n-US" sz="1100" dirty="0">
                <a:solidFill>
                  <a:srgbClr val="002060"/>
                </a:solidFill>
              </a:rPr>
              <a:t>М</a:t>
            </a:r>
            <a:r>
              <a:rPr lang="ru-RU" sz="1100" dirty="0">
                <a:solidFill>
                  <a:srgbClr val="002060"/>
                </a:solidFill>
              </a:rPr>
              <a:t>еждународн</a:t>
            </a:r>
            <a:r>
              <a:rPr lang="en-US" sz="1100" dirty="0" err="1">
                <a:solidFill>
                  <a:srgbClr val="002060"/>
                </a:solidFill>
              </a:rPr>
              <a:t>ая</a:t>
            </a:r>
            <a:r>
              <a:rPr lang="ru-RU" sz="1100" dirty="0">
                <a:solidFill>
                  <a:srgbClr val="002060"/>
                </a:solidFill>
              </a:rPr>
              <a:t> конференци</a:t>
            </a:r>
            <a:r>
              <a:rPr lang="en-US" sz="1100" dirty="0">
                <a:solidFill>
                  <a:srgbClr val="002060"/>
                </a:solidFill>
              </a:rPr>
              <a:t>я</a:t>
            </a:r>
          </a:p>
          <a:p>
            <a:r>
              <a:rPr lang="en-US" sz="1100" dirty="0" smtClean="0">
                <a:solidFill>
                  <a:srgbClr val="002060"/>
                </a:solidFill>
              </a:rPr>
              <a:t>“</a:t>
            </a:r>
            <a:r>
              <a:rPr lang="ru-RU" sz="1100" dirty="0" smtClean="0">
                <a:solidFill>
                  <a:srgbClr val="002060"/>
                </a:solidFill>
              </a:rPr>
              <a:t>СОВРЕМЕННЫЕ </a:t>
            </a:r>
            <a:r>
              <a:rPr lang="ru-RU" sz="1100" dirty="0">
                <a:solidFill>
                  <a:srgbClr val="002060"/>
                </a:solidFill>
              </a:rPr>
              <a:t>ПРОБЛЕМЫ </a:t>
            </a:r>
            <a:r>
              <a:rPr lang="ru-RU" sz="1100" dirty="0" smtClean="0">
                <a:solidFill>
                  <a:srgbClr val="002060"/>
                </a:solidFill>
              </a:rPr>
              <a:t>УПРАВЛЕНИЯ</a:t>
            </a:r>
            <a:r>
              <a:rPr lang="en-US" sz="1100" dirty="0" smtClean="0">
                <a:solidFill>
                  <a:srgbClr val="002060"/>
                </a:solidFill>
              </a:rPr>
              <a:t>”</a:t>
            </a:r>
            <a:r>
              <a:rPr lang="ru-RU" sz="1100" dirty="0">
                <a:solidFill>
                  <a:srgbClr val="002060"/>
                </a:solidFill>
              </a:rPr>
              <a:t> </a:t>
            </a:r>
            <a:endParaRPr lang="en-US" sz="1100" dirty="0">
              <a:solidFill>
                <a:srgbClr val="002060"/>
              </a:solidFill>
            </a:endParaRPr>
          </a:p>
          <a:p>
            <a:r>
              <a:rPr lang="hy-AM" dirty="0" smtClean="0">
                <a:solidFill>
                  <a:srgbClr val="002060"/>
                </a:solidFill>
              </a:rPr>
              <a:t>11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cap="none" dirty="0" smtClean="0">
                <a:solidFill>
                  <a:srgbClr val="002060"/>
                </a:solidFill>
              </a:rPr>
              <a:t>октября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2017 </a:t>
            </a:r>
            <a:r>
              <a:rPr lang="ru-RU" cap="none" dirty="0" smtClean="0">
                <a:solidFill>
                  <a:srgbClr val="002060"/>
                </a:solidFill>
              </a:rPr>
              <a:t>г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en-US" dirty="0" smtClean="0">
                <a:solidFill>
                  <a:srgbClr val="002060"/>
                </a:solidFill>
              </a:rPr>
              <a:t>,</a:t>
            </a:r>
            <a:r>
              <a:rPr lang="ru-RU" dirty="0" smtClean="0">
                <a:solidFill>
                  <a:srgbClr val="002060"/>
                </a:solidFill>
              </a:rPr>
              <a:t> Е</a:t>
            </a:r>
            <a:r>
              <a:rPr lang="ru-RU" cap="none" dirty="0" smtClean="0">
                <a:solidFill>
                  <a:srgbClr val="002060"/>
                </a:solidFill>
              </a:rPr>
              <a:t>реван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14400" y="1676400"/>
            <a:ext cx="7577814" cy="16764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БЛАГОСОСТОЯНИЕ  </a:t>
            </a:r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АРМЕНИИ ЗАВИСИТ </a:t>
            </a:r>
            <a: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</a:t>
            </a:r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СООТНОШЕНИЯ КОЭФФИЦИЕНТА УМСТВЕННОГО РАЗВИТИЯ  РУКОВОДИТЕЛЕЙ В СФЕРЕ УПРАВЛЕНИЯ ЭКОНОМИКОЙ </a:t>
            </a:r>
            <a: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</a:t>
            </a:r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КОЭФФИЦИЕНТУ УМСТВЕННОГО РАЗВИТИЯ </a:t>
            </a:r>
            <a:r>
              <a:rPr lang="ru-RU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НАСЕЛЕНИЯ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xmlns="" val="329238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4630398"/>
              </p:ext>
            </p:extLst>
          </p:nvPr>
        </p:nvGraphicFramePr>
        <p:xfrm>
          <a:off x="2322595" y="304800"/>
          <a:ext cx="4535405" cy="5958840"/>
        </p:xfrm>
        <a:graphic>
          <a:graphicData uri="http://schemas.openxmlformats.org/drawingml/2006/table">
            <a:tbl>
              <a:tblPr firstRow="1" firstCol="1" bandRow="1"/>
              <a:tblGrid>
                <a:gridCol w="542142"/>
                <a:gridCol w="559037"/>
                <a:gridCol w="3434226"/>
              </a:tblGrid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Политическая стабильность /2015/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Импорт ICT сервисов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7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Использование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ICT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/2016/ (Азербайджан - 45, Россия - 40, Беларусь – 39, Казахстан - 57, Молдова – 64, Турция – 67, Грузия - 68)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азработки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ICT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бизнес модел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ей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Топ-уровня домейны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7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68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Выработка электроэнергии на душу населения (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Electricity output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HWh per capita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)) /2014/ (Азербайджан – 65)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Иностранные прямые инвестиции (в среднем за 3 года в %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GDP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2015/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7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Доступ к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ICT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/2016/ (Азербайджан на 57, Казахстан - 37, Россия - 44, Молдова - 61)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7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 опубликованных статей, которые имеют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индекс цитирования (Россия – 22, Турция - 36)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Индустриальный дизайн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 сотрудников в знаниеемких сервисах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Заявки на международные патенты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Global R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&amp;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компании, средние расходы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top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3 (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by R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&amp;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/2016/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Патентные семьи (число патентов в двух офисах)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Культурный, креативный сервис экспорт /2015/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Рост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GDP 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занятости на человека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7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Научные и технические публикации /2016/ (Германия – 29, Ита­лия – 27, Грузия – 47, Россия – 70, Азербайджан – 108, ОАЭ - 106)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Заявки на локальные патенты /2015/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Экспорт ICT сервисов /2015/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7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данных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Число ученых /исследователей на 1 млн. человек, 2015/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7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данных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Венчурный капитал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число единиц /2016/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173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нет данных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Оплата интеллектуальной собственности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68" marR="536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040937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526396844"/>
              </p:ext>
            </p:extLst>
          </p:nvPr>
        </p:nvGraphicFramePr>
        <p:xfrm>
          <a:off x="467544" y="347389"/>
          <a:ext cx="8295456" cy="5443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829530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369622A-057C-4A5C-9900-E923C27502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B369622A-057C-4A5C-9900-E923C27502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67FB7B3-C9DE-4A11-8780-7734E52B94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graphicEl>
                                              <a:dgm id="{A67FB7B3-C9DE-4A11-8780-7734E52B94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763339B-D365-48FD-8683-E6DB0B232A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dgm id="{3763339B-D365-48FD-8683-E6DB0B232A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64DCD3B-4163-4955-914C-7A30BA294B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graphicEl>
                                              <a:dgm id="{B64DCD3B-4163-4955-914C-7A30BA294B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7D30014-DDA3-4CBB-9670-89CA8E409F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graphicEl>
                                              <a:dgm id="{37D30014-DDA3-4CBB-9670-89CA8E409F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1A43D05-0A07-4510-BC1F-9744E63ABA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dgm id="{61A43D05-0A07-4510-BC1F-9744E63ABA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67544" y="1417637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-----------------------------------------------------------------------------------------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1200" b="1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июля 2017 года на заседании Правительства РА представлен проект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прог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раммы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мероприятий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на 2017-2018гг. по повышению позиции Армении в рейтинге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гло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бального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индекса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конкурентоспособности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Global </a:t>
            </a:r>
            <a:r>
              <a:rPr lang="en-US" sz="1600" b="1" i="1" dirty="0" err="1">
                <a:latin typeface="Times New Roman" pitchFamily="18" charset="0"/>
                <a:cs typeface="Times New Roman" pitchFamily="18" charset="0"/>
              </a:rPr>
              <a:t>Competitiviness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 Index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В обосновании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проекта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отмечено, что в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опубликованном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в 2016-2017гг.  мировом рейтинге Армения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нимает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79-е место, зарегистрировав рост на 3 позиции.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В 2017-2018гг.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Армения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заняла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73-е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Среди стран региона лидирует Азербайджан, который с 4,69 баллами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нимает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35-е место (в прошлом году 37-е место). Грузия с 4,28 баллами занимает 67-е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мес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то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(в 2016 году 59-е место),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Турци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с 4,42 баллами – 53-е место (в 2016 году 55-е место). </a:t>
            </a:r>
            <a:endParaRPr lang="en-US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	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данным 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Human Development 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Index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HDI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) - 2016, Армения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заняла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84-ю позицию в рейтинге 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HDI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уступая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России, Грузии и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Азербайджану.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Конституция с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изме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нениями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2015г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предусматривает построение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в стране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социально-рыночной экономики.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Следовательно,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приоритетом в программе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Правительства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должны быть мероприятия, предусматривающие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парадигму роста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Индекса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Человеческого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Преамбул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Конституции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РА стратегическ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ой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цель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ю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провозглашает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обеспечение общего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благосостояния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т.е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необходима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парадигма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опережающего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роста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Индекса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Че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ловеческого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Развития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отношению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другим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социально-экономическим</a:t>
            </a:r>
            <a:r>
              <a:rPr lang="en-US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1" dirty="0" err="1" smtClean="0">
                <a:latin typeface="Times New Roman" pitchFamily="18" charset="0"/>
                <a:cs typeface="Times New Roman" pitchFamily="18" charset="0"/>
              </a:rPr>
              <a:t>пока-зателям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i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9994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Спасибо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0" indent="0" algn="ctr">
              <a:buNone/>
            </a:pP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19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19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Контактная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информация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+37411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588176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раб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E-mail: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gregor@concourt.am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URL: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www.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iatp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.am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1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394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04800" y="1874837"/>
            <a:ext cx="8363272" cy="4525963"/>
          </a:xfrm>
        </p:spPr>
        <p:txBody>
          <a:bodyPr>
            <a:noAutofit/>
          </a:bodyPr>
          <a:lstStyle/>
          <a:p>
            <a:pPr marL="0" indent="358775" algn="just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Глен Оуэн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своем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труде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отметил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лагосостояние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государства зависит от коэффициента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умственного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развития его населения. "The Times",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Великобритания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14.11.2003.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Наибольшего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расцвета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Армения достигала при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правлениях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Тиграна Ервандида, царя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Великой Армении.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Мовсес Хоренаци называет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Тиграна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560-535гг. до н.э.) “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самым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могущественным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и разумным из наших царей, превзошедшим в храбрости не только их, но и всех остальных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[История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Армении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Ереван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"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Айастан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", 1990].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Общеизвестно,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что коэффициент умственного развития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Армении выше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сред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общемирового. И в какие-то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определенные периоды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своего развития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Армения ли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дировала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мире. Ее мудрецы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правители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порой служили главным фактором – локомотивом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культурно-экономического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цивилизационного успеха не только собственной страны.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Первый в Европе Университет был основан в Византии армянами.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Лев Математик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ар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мянин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происхождению), византийский математик и механик, вместе с армянином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Вардой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основал Магнаврскую высшую школу в Константинополе (855 или 856 г.), был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ee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ректором.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666800"/>
          </a:xfrm>
        </p:spPr>
        <p:txBody>
          <a:bodyPr>
            <a:normAutofit/>
          </a:bodyPr>
          <a:lstStyle/>
          <a:p>
            <a:pPr algn="r"/>
            <a:r>
              <a:rPr lang="ru-RU" sz="1600" b="1" i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“Государства погибают тогда, когда не могут больше отличать </a:t>
            </a:r>
            <a:r>
              <a:rPr lang="en-US" sz="1600" b="1" i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i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i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хороших </a:t>
            </a:r>
            <a:r>
              <a:rPr lang="ru-RU" sz="1600" b="1" i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людей от дурных</a:t>
            </a:r>
            <a:r>
              <a:rPr lang="ru-RU" sz="1600" b="1" i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1600" b="1" i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b="1" i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Антисфен</a:t>
            </a:r>
            <a:r>
              <a:rPr lang="ru-RU" sz="1600" b="1" dirty="0"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337586" y="304800"/>
            <a:ext cx="7577814" cy="533400"/>
          </a:xfrm>
          <a:prstGeom prst="rect">
            <a:avLst/>
          </a:prstGeom>
          <a:solidFill>
            <a:schemeClr val="bg1"/>
          </a:solidFill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100" b="1" dirty="0" smtClean="0">
                <a:solidFill>
                  <a:srgbClr val="002060"/>
                </a:solidFill>
              </a:rPr>
              <a:t>БЛАГОСОСТОЯНИЕ  АРМЕНИИ ЗАВИСИТ</a:t>
            </a:r>
            <a:r>
              <a:rPr lang="en-US" sz="1100" b="1" dirty="0" smtClean="0">
                <a:solidFill>
                  <a:srgbClr val="002060"/>
                </a:solidFill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</a:rPr>
              <a:t>ОТ СООТНОШЕНИЯ КОЭФФИЦИЕНТА УМСТВЕННОГО РАЗВИТИЯ  РУКОВОДИТЕЛЕЙ В СФЕРЕ УПРАВЛЕНИЯ ЭКОНОМИКОЙ К КОЭФФИЦИЕНТУ УМСТВЕННОГО РАЗВИТИЯ НАСЕЛЕНИЯ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3394328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1760358664"/>
              </p:ext>
            </p:extLst>
          </p:nvPr>
        </p:nvGraphicFramePr>
        <p:xfrm>
          <a:off x="533400" y="3505200"/>
          <a:ext cx="8077200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2"/>
          <p:cNvSpPr txBox="1">
            <a:spLocks/>
          </p:cNvSpPr>
          <p:nvPr/>
        </p:nvSpPr>
        <p:spPr>
          <a:xfrm>
            <a:off x="1337586" y="304800"/>
            <a:ext cx="7577814" cy="533400"/>
          </a:xfrm>
          <a:prstGeom prst="rect">
            <a:avLst/>
          </a:prstGeom>
          <a:solidFill>
            <a:schemeClr val="bg1"/>
          </a:solidFill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100" b="1" dirty="0" smtClean="0">
                <a:solidFill>
                  <a:srgbClr val="002060"/>
                </a:solidFill>
              </a:rPr>
              <a:t>БЛАГОСОСТОЯНИЕ  АРМЕНИИ ЗАВИСИТ</a:t>
            </a:r>
            <a:r>
              <a:rPr lang="en-US" sz="1100" b="1" dirty="0" smtClean="0">
                <a:solidFill>
                  <a:srgbClr val="002060"/>
                </a:solidFill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</a:rPr>
              <a:t>ОТ СООТНОШЕНИЯ КОЭФФИЦИЕНТА УМСТВЕННОГО РАЗВИТИЯ  РУКОВОДИТЕЛЕЙ В СФЕРЕ УПРАВЛЕНИЯ ЭКОНОМИКОЙ К КОЭФФИЦИЕНТУ УМСТВЕННОГО РАЗВИТИЯ НАСЕЛЕНИЯ</a:t>
            </a:r>
            <a:endParaRPr lang="en-US" sz="1100" dirty="0"/>
          </a:p>
        </p:txBody>
      </p:sp>
      <p:sp>
        <p:nvSpPr>
          <p:cNvPr id="7" name="Rectangle 6"/>
          <p:cNvSpPr/>
          <p:nvPr/>
        </p:nvSpPr>
        <p:spPr>
          <a:xfrm>
            <a:off x="457200" y="1447800"/>
            <a:ext cx="8229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54013"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Учениками Льва Математика были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Фотий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(его семья армянского происхождения) – будущий прославленный Константинопольский Патриарх и просветитель славян святой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Кирилл (Константин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Средневековая Армения славилась не только своими храмами, учеными, культурой, архитектурой и богатством, но и количеством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рукописей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расчете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10.000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человек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 армянском языке было в 10 раз больше рукописей, чем на каком-либо другом языке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54013"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Почему же имея богатую предысторию, современная Армения не выделяется в мире своим показателем общего благосостояния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indent="354013" algn="just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57200" y="4876800"/>
            <a:ext cx="8153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54013"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Как показывают результаты исследований,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благосостояние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менеджеров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сфер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эконо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мики с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1991г. существенно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повысилось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благосостояние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населения в целом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умень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шилось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Парадигма противоречия уровней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IQ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руководства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экономикой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страны привела к тому, что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% населения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стало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беднее,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примерно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 млн. человек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эмигрировало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данным зарубежных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исследователей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профессор университета в Армении получает самую низкую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зарплату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профессора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мире.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710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3276680202"/>
              </p:ext>
            </p:extLst>
          </p:nvPr>
        </p:nvGraphicFramePr>
        <p:xfrm>
          <a:off x="381000" y="1524000"/>
          <a:ext cx="8153400" cy="468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2"/>
          <p:cNvSpPr txBox="1">
            <a:spLocks/>
          </p:cNvSpPr>
          <p:nvPr/>
        </p:nvSpPr>
        <p:spPr>
          <a:xfrm>
            <a:off x="1337586" y="304800"/>
            <a:ext cx="7577814" cy="533400"/>
          </a:xfrm>
          <a:prstGeom prst="rect">
            <a:avLst/>
          </a:prstGeom>
          <a:solidFill>
            <a:schemeClr val="bg1"/>
          </a:solidFill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100" b="1" dirty="0" smtClean="0">
                <a:solidFill>
                  <a:srgbClr val="002060"/>
                </a:solidFill>
              </a:rPr>
              <a:t>БЛАГОСОСТОЯНИЕ  АРМЕНИИ ЗАВИСИТ</a:t>
            </a:r>
            <a:r>
              <a:rPr lang="en-US" sz="1100" b="1" dirty="0" smtClean="0">
                <a:solidFill>
                  <a:srgbClr val="002060"/>
                </a:solidFill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</a:rPr>
              <a:t>ОТ СООТНОШЕНИЯ КОЭФФИЦИЕНТА УМСТВЕННОГО РАЗВИТИЯ  РУКОВОДИТЕЛЕЙ В СФЕРЕ УПРАВЛЕНИЯ ЭКОНОМИКОЙ К КОЭФФИЦИЕНТУ УМСТВЕННОГО РАЗВИТИЯ НАСЕЛЕНИЯ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314307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7D70DFF-6F71-480E-BE2D-6B5E7FC306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47D70DFF-6F71-480E-BE2D-6B5E7FC306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93921A1-987C-4763-AE79-6A7A0B50D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193921A1-987C-4763-AE79-6A7A0B50D5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939272142"/>
              </p:ext>
            </p:extLst>
          </p:nvPr>
        </p:nvGraphicFramePr>
        <p:xfrm>
          <a:off x="533400" y="4800600"/>
          <a:ext cx="7958328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2"/>
          <p:cNvSpPr txBox="1">
            <a:spLocks/>
          </p:cNvSpPr>
          <p:nvPr/>
        </p:nvSpPr>
        <p:spPr>
          <a:xfrm>
            <a:off x="1337586" y="304800"/>
            <a:ext cx="7577814" cy="533400"/>
          </a:xfrm>
          <a:prstGeom prst="rect">
            <a:avLst/>
          </a:prstGeom>
          <a:solidFill>
            <a:schemeClr val="bg1"/>
          </a:solidFill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100" b="1" dirty="0" smtClean="0">
                <a:solidFill>
                  <a:srgbClr val="002060"/>
                </a:solidFill>
              </a:rPr>
              <a:t>БЛАГОСОСТОЯНИЕ  АРМЕНИИ ЗАВИСИТ</a:t>
            </a:r>
            <a:r>
              <a:rPr lang="en-US" sz="1100" b="1" dirty="0" smtClean="0">
                <a:solidFill>
                  <a:srgbClr val="002060"/>
                </a:solidFill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</a:rPr>
              <a:t>ОТ СООТНОШЕНИЯ КОЭФФИЦИЕНТА УМСТВЕННОГО РАЗВИТИЯ  РУКОВОДИТЕЛЕЙ В СФЕРЕ УПРАВЛЕНИЯ ЭКОНОМИКОЙ К КОЭФФИЦИЕНТУ УМСТВЕННОГО РАЗВИТИЯ НАСЕЛЕНИЯ</a:t>
            </a:r>
            <a:endParaRPr lang="en-US" sz="1100" dirty="0"/>
          </a:p>
        </p:txBody>
      </p:sp>
      <p:sp>
        <p:nvSpPr>
          <p:cNvPr id="8" name="Rectangle 7"/>
          <p:cNvSpPr/>
          <p:nvPr/>
        </p:nvSpPr>
        <p:spPr>
          <a:xfrm>
            <a:off x="609600" y="1525012"/>
            <a:ext cx="8001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Эти противоречия влияют на процесс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оттока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страны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интеллектуального капитала.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амедля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тся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темпы формирования и развития интеллектуального капитала,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будущем приведет к снижению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уровн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интеллектуального капитала новых лидеров, к падению индекса конкурентоспособности экономики, уровня ее национальной и экономической безопасности.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противоречит программе высшего руководства страны, которое хочет видеть Армению более интеллектуальной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Чтобы раскрыть умственный потенциал народа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лидеров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сферы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экономики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необходимы определенные условия. Основываясь на международных критериях и оценках экономических показателей,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ходим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выводу, что разница в благосостоянии различных государств на 58% может быть обьяснима разными уровнями интеллекта их граждан.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859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369293"/>
            <a:ext cx="8229600" cy="5260107"/>
          </a:xfrm>
        </p:spPr>
        <p:txBody>
          <a:bodyPr>
            <a:noAutofit/>
          </a:bodyPr>
          <a:lstStyle/>
          <a:p>
            <a:pPr marL="0" indent="358775" algn="just">
              <a:spcBef>
                <a:spcPts val="20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люди с более высоким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IQ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могут приобретать более сложные навыки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произ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водить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товары и услуги с высокой добавочной стоимостью, востребованные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междуна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родном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рынке. В странах с более высоким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IQ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 развитой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эффективной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инновационной ин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фраструктурой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транспорт, связь и т.д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появление политических лидеров,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собных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умело руководить экономиками своих стран, более вероятно.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spcBef>
                <a:spcPts val="20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Политическая элита считает, что в Армении, обладающей высоким средним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IQ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но низким доходом на душу населения,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главным фактором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сдерживающим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является модель правления (управления), которая уже дважды менялась. От президентской модели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мы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перешли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 полупрезидентской, а затем – 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парламентской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надежде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что в результате этого существенно вырастет величина дохода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дущу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населения. Но если этот пок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затель и будет расти, то не за счет политических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экономических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решений,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за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счет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демогра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фических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факторов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Исследования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показали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социально-рыночной модели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экономики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существует взаимосвязь между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(и навыками) и благосостоянием государства.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spcBef>
                <a:spcPts val="200"/>
              </a:spcBef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Армения занимала в 2015г. 103-е место в мире по показателю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ы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% к ВВП. Однако недавно правительство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решило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сократить в ближайшие три года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финан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сирование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сферы образования. Согласно программе среднесрочных расходов на 2018-2020 гг. выделяемая данной сфере доля ВВП будет снижена: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если в 2017 году она составляет 2,34%, то в 2018 году составит 2,18%, в 2019-ом - 1,99%, а в 2020-ом – 1,85%. Т</a:t>
            </a:r>
            <a:r>
              <a:rPr lang="en-US" sz="1600" i="1" dirty="0" err="1">
                <a:latin typeface="Times New Roman" pitchFamily="18" charset="0"/>
                <a:cs typeface="Times New Roman" pitchFamily="18" charset="0"/>
              </a:rPr>
              <a:t>аким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latin typeface="Times New Roman" pitchFamily="18" charset="0"/>
                <a:cs typeface="Times New Roman" pitchFamily="18" charset="0"/>
              </a:rPr>
              <a:t>образом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программируется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err="1">
                <a:latin typeface="Times New Roman" pitchFamily="18" charset="0"/>
                <a:cs typeface="Times New Roman" pitchFamily="18" charset="0"/>
              </a:rPr>
              <a:t>отставание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337586" y="304800"/>
            <a:ext cx="7577814" cy="533400"/>
          </a:xfrm>
          <a:prstGeom prst="rect">
            <a:avLst/>
          </a:prstGeom>
          <a:solidFill>
            <a:schemeClr val="bg1"/>
          </a:solidFill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100" b="1" dirty="0" smtClean="0">
                <a:solidFill>
                  <a:srgbClr val="002060"/>
                </a:solidFill>
              </a:rPr>
              <a:t>БЛАГОСОСТОЯНИЕ  АРМЕНИИ ЗАВИСИТ</a:t>
            </a:r>
            <a:r>
              <a:rPr lang="en-US" sz="1100" b="1" dirty="0" smtClean="0">
                <a:solidFill>
                  <a:srgbClr val="002060"/>
                </a:solidFill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</a:rPr>
              <a:t>ОТ СООТНОШЕНИЯ КОЭФФИЦИЕНТА УМСТВЕННОГО РАЗВИТИЯ  РУКОВОДИТЕЛЕЙ В СФЕРЕ УПРАВЛЕНИЯ ЭКОНОМИКОЙ К КОЭФФИЦИЕНТУ УМСТВЕННОГО РАЗВИТИЯ НАСЕЛЕНИЯ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203673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67544" y="1317576"/>
            <a:ext cx="8229600" cy="5616624"/>
          </a:xfrm>
        </p:spPr>
        <p:txBody>
          <a:bodyPr>
            <a:noAutofit/>
          </a:bodyPr>
          <a:lstStyle/>
          <a:p>
            <a:pPr marL="0" indent="358775" algn="just">
              <a:spcBef>
                <a:spcPts val="20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Очевидно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что умственные способности руководителей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экономического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блока, в значительной степени передаются по “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наследству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Однако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внешние факторы играют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нема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ловажное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значение. В развитых странах с высоким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благосостоянием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населения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IQ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растет достаточно быстро – примерно на 25% за одно поколение. Многие эксперты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уверены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что на уровень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IQ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влияет питание,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здравоохранение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доступность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образования,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НИИ и ОКР (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), подготовка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инженеров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ученых, кандидатов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докторов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наук.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Улучшение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питания детей, например, может повысить коэффициент умственного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5-15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spcBef>
                <a:spcPts val="200"/>
              </a:spcBef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spcBef>
                <a:spcPts val="200"/>
              </a:spcBef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spcBef>
                <a:spcPts val="20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этот фактор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недостаточный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хотя и необходимый. Нужны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дополнительные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фак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торы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уровня, качества и эффективности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дошкольного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школьного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университетского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образования, аспирантуры и докторантуры, хорошее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питание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здраво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охранение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коммерциализация знаний, патентов и открытий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spcBef>
                <a:spcPts val="200"/>
              </a:spcBef>
              <a:buNone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Чтобы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Армения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выжила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современных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условиях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необходимо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чтобы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бразование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здравоохранение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стали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бесплатными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питание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системе образования – самым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качест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венным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дешевым в мире. Принято считать, что если в стране имеются хорошая система образования и система питания, то ее экономика будет выигрывать от этого. А хорошее образование обычно и существует в богатых странах. Но это фальшивая парадигма.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spcBef>
                <a:spcPts val="200"/>
              </a:spcBef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337586" y="304800"/>
            <a:ext cx="7577814" cy="533400"/>
          </a:xfrm>
          <a:prstGeom prst="rect">
            <a:avLst/>
          </a:prstGeom>
          <a:solidFill>
            <a:schemeClr val="bg1"/>
          </a:solidFill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100" b="1" dirty="0" smtClean="0">
                <a:solidFill>
                  <a:srgbClr val="002060"/>
                </a:solidFill>
              </a:rPr>
              <a:t>БЛАГОСОСТОЯНИЕ  АРМЕНИИ ЗАВИСИТ</a:t>
            </a:r>
            <a:r>
              <a:rPr lang="en-US" sz="1100" b="1" dirty="0" smtClean="0">
                <a:solidFill>
                  <a:srgbClr val="002060"/>
                </a:solidFill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</a:rPr>
              <a:t>ОТ СООТНОШЕНИЯ КОЭФФИЦИЕНТА УМСТВЕННОГО РАЗВИТИЯ  РУКОВОДИТЕЛЕЙ В СФЕРЕ УПРАВЛЕНИЯ ЭКОНОМИКОЙ К КОЭФФИЦИЕНТУ УМСТВЕННОГО РАЗВИТИЯ НАСЕЛЕНИЯ</a:t>
            </a:r>
            <a:endParaRPr lang="en-US" sz="11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2073258198"/>
              </p:ext>
            </p:extLst>
          </p:nvPr>
        </p:nvGraphicFramePr>
        <p:xfrm>
          <a:off x="838200" y="3124200"/>
          <a:ext cx="7772400" cy="53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9398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572741"/>
            <a:ext cx="8229600" cy="5361459"/>
          </a:xfrm>
        </p:spPr>
        <p:txBody>
          <a:bodyPr>
            <a:noAutofit/>
          </a:bodyPr>
          <a:lstStyle/>
          <a:p>
            <a:pPr marL="0" indent="358775"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стори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показывает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что лидеров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высоким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уровнем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IQ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обычно готовят в богатых странах, а лидеров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низким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IQ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как правило, готовят для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колоний.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По данным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Human Development Index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HDI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) - 2016, Армения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 84-й позиции в рейтинге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замыкая ряд стран с высоким уровнем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человеческого развития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Россия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поднялась на одно место - 49-е - среди 188 стран в рейтинге стран с высоким уровнем развития.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 2010г. Армения занимала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76-ю позицию в рейтинге, в 2015г. – 85-ю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(Грузия – 76-ю, Азербайджан – 78-ю).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показателю индекса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эффективности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управления (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Government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effectiveness index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2015)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Армения занимает 79-е место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358775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Судьба любого общества зависит прежде всего от свойств его членов. Общество, состоящее из идиотов или бездарных людей, никогда не будет обществом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преуспевающим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. Общество, состоящее из талантливых и волевых лиц, неминуемо создаст и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более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совершенные формы общежития…  Внимательное изучение явлений расцвета и гибели целых народов показывает, что одной из основных причин их было именно качественное изменение состава их населения в ту или другую сторону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 - Питирим Сорокин.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1337586" y="304800"/>
            <a:ext cx="7577814" cy="533400"/>
          </a:xfrm>
          <a:prstGeom prst="rect">
            <a:avLst/>
          </a:prstGeom>
          <a:solidFill>
            <a:schemeClr val="bg1"/>
          </a:solidFill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3300" kern="1200">
                <a:solidFill>
                  <a:schemeClr val="accent3">
                    <a:shade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100" b="1" dirty="0" smtClean="0">
                <a:solidFill>
                  <a:srgbClr val="002060"/>
                </a:solidFill>
              </a:rPr>
              <a:t>БЛАГОСОСТОЯНИЕ  АРМЕНИИ ЗАВИСИТ</a:t>
            </a:r>
            <a:r>
              <a:rPr lang="en-US" sz="1100" b="1" dirty="0" smtClean="0">
                <a:solidFill>
                  <a:srgbClr val="002060"/>
                </a:solidFill>
              </a:rPr>
              <a:t> </a:t>
            </a:r>
            <a:r>
              <a:rPr lang="ru-RU" sz="1100" b="1" dirty="0" smtClean="0">
                <a:solidFill>
                  <a:srgbClr val="002060"/>
                </a:solidFill>
              </a:rPr>
              <a:t>ОТ СООТНОШЕНИЯ КОЭФФИЦИЕНТА УМСТВЕННОГО РАЗВИТИЯ  РУКОВОДИТЕЛЕЙ В СФЕРЕ УПРАВЛЕНИЯ ЭКОНОМИКОЙ К КОЭФФИЦИЕНТУ УМСТВЕННОГО РАЗВИТИЯ НАСЕЛЕНИЯ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="" val="111342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52400"/>
            <a:ext cx="6934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Таблица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Места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Армении по основным ключевым показателям, характеризующим уровень развития 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IQ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(на 2015-2017гг.) в мире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5799694"/>
              </p:ext>
            </p:extLst>
          </p:nvPr>
        </p:nvGraphicFramePr>
        <p:xfrm>
          <a:off x="2362201" y="914400"/>
          <a:ext cx="4639479" cy="5433060"/>
        </p:xfrm>
        <a:graphic>
          <a:graphicData uri="http://schemas.openxmlformats.org/drawingml/2006/table">
            <a:tbl>
              <a:tblPr firstRow="1" firstCol="1" bandRow="1"/>
              <a:tblGrid>
                <a:gridCol w="554582"/>
                <a:gridCol w="571865"/>
                <a:gridCol w="3513032"/>
              </a:tblGrid>
              <a:tr h="5064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r>
                        <a:rPr lang="en-US" sz="1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0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</a:t>
                      </a:r>
                      <a:r>
                        <a:rPr lang="en-U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br>
                        <a:rPr lang="en-US" sz="1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en-US" sz="10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катора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Место в мире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Ключевой индикатор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121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Логистика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ISO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14001 сертификаты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 GDP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Индикатор инновационности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Развитие основных инфраструктур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396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Уровень высокотехнологического импорта меньшего реимпорта, % от общей торговли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ISO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9001 сертификаты качества / </a:t>
                      </a:r>
                      <a:r>
                        <a:rPr lang="en-US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GDP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Расходы на образование, в % к ВВП /2015/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396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Высоко и средне (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High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Tech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высокотехнологические предприятия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64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Управленческие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online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сервисы (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Government online service index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/2016/ (Азербайджан - 47, Грузия – 55, Турция – 64, Молдова – 67, Украина - 70, Беларусь – 87)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High-Tech export less re-export, % в 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общей торговл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Удельный вес ученых и инженеров, в % /2014/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Развитие кластеров /2016/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Расходы на компьютерное программное обеспечение, %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GDP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396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86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Университеты (индустрия исследования, кооперация/сотру­д­ни­чество)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Рыночная капитализация, %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GDP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84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Наличие фирм, предлагающих тренинги, %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расходы на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&amp;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GERD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), % 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GDP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/2015/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82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Online e-participation /2016/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151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80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Верховенство права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396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79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ффективност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ь </a:t>
                      </a: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управления</a:t>
                      </a:r>
                      <a:r>
                        <a:rPr lang="en-US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(Government effectiveness index) /2015/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396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10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Мировой университетский ранг (</a:t>
                      </a:r>
                      <a:r>
                        <a:rPr lang="en-US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QS</a:t>
                      </a: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средний показатель ведущих трех университетов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501" marR="575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100355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0B57212-D278-4F09-9602-9B26806117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2044</Words>
  <Application>Microsoft Office PowerPoint</Application>
  <PresentationFormat>On-screen Show (4:3)</PresentationFormat>
  <Paragraphs>205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       БЛАГОСОСТОЯНИЕ  АРМЕНИИ ЗАВИСИТ  ОТ СООТНОШЕНИЯ КОЭФФИЦИЕНТА УМСТВЕННОГО РАЗВИТИЯ  РУКОВОДИТЕЛЕЙ В СФЕРЕ УПРАВЛЕНИЯ ЭКОНОМИКОЙ  К КОЭФФИЦИЕНТУ УМСТВЕННОГО РАЗВИТИЯ НАСЕЛЕНИЯ</vt:lpstr>
      <vt:lpstr>“Государства погибают тогда, когда не могут больше отличать  хороших людей от дурных” (Антисфен) 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2016-10-06T11:45:55Z</dcterms:created>
  <dcterms:modified xsi:type="dcterms:W3CDTF">2017-10-10T12:42:36Z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