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256" r:id="rId2"/>
    <p:sldId id="257" r:id="rId3"/>
    <p:sldId id="259" r:id="rId4"/>
    <p:sldId id="260" r:id="rId5"/>
    <p:sldId id="261" r:id="rId6"/>
    <p:sldId id="262" r:id="rId7"/>
    <p:sldId id="263" r:id="rId8"/>
    <p:sldId id="264" r:id="rId9"/>
    <p:sldId id="265" r:id="rId10"/>
    <p:sldId id="266" r:id="rId11"/>
    <p:sldId id="267" r:id="rId12"/>
    <p:sldId id="271" r:id="rId13"/>
    <p:sldId id="258" r:id="rId14"/>
    <p:sldId id="268" r:id="rId15"/>
    <p:sldId id="269" r:id="rId16"/>
    <p:sldId id="270" r:id="rId17"/>
    <p:sldId id="272" r:id="rId18"/>
    <p:sldId id="273" r:id="rId19"/>
    <p:sldId id="278" r:id="rId20"/>
    <p:sldId id="279" r:id="rId21"/>
    <p:sldId id="280" r:id="rId22"/>
    <p:sldId id="277" r:id="rId23"/>
    <p:sldId id="274" r:id="rId24"/>
    <p:sldId id="298" r:id="rId25"/>
    <p:sldId id="283" r:id="rId26"/>
    <p:sldId id="299" r:id="rId27"/>
    <p:sldId id="296" r:id="rId28"/>
    <p:sldId id="295" r:id="rId29"/>
    <p:sldId id="276" r:id="rId30"/>
    <p:sldId id="282" r:id="rId31"/>
    <p:sldId id="285" r:id="rId32"/>
    <p:sldId id="287" r:id="rId33"/>
    <p:sldId id="288" r:id="rId34"/>
    <p:sldId id="291" r:id="rId35"/>
    <p:sldId id="292" r:id="rId36"/>
    <p:sldId id="290" r:id="rId37"/>
    <p:sldId id="293" r:id="rId38"/>
    <p:sldId id="289" r:id="rId39"/>
    <p:sldId id="286" r:id="rId40"/>
    <p:sldId id="275"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26" autoAdjust="0"/>
  </p:normalViewPr>
  <p:slideViewPr>
    <p:cSldViewPr>
      <p:cViewPr>
        <p:scale>
          <a:sx n="71" d="100"/>
          <a:sy n="71" d="100"/>
        </p:scale>
        <p:origin x="-396"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F3DF1-4969-40EF-A21A-FBF5D8EE4ED4}" type="datetimeFigureOut">
              <a:rPr lang="en-US" smtClean="0"/>
              <a:pPr/>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44CEF-4DBA-4CBD-8A44-B07FA9DDF3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6845E92-403D-4244-9023-1A63050D3DFF}" type="datetime1">
              <a:rPr lang="en-US" smtClean="0"/>
              <a:pPr/>
              <a:t>6/28/2013</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r>
              <a:rPr kumimoji="0" lang="en-US" smtClean="0"/>
              <a:t>XXV Valcamonica Symposium “Art as a Source of History”, 20–26 September 2013 </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5F6A2B-5902-4BD8-AFA7-307CDB63F15E}" type="datetime1">
              <a:rPr lang="en-US" smtClean="0"/>
              <a:pPr/>
              <a:t>6/28/2013</a:t>
            </a:fld>
            <a:endParaRPr lang="en-US"/>
          </a:p>
        </p:txBody>
      </p:sp>
      <p:sp>
        <p:nvSpPr>
          <p:cNvPr id="5" name="Footer Placeholder 4"/>
          <p:cNvSpPr>
            <a:spLocks noGrp="1"/>
          </p:cNvSpPr>
          <p:nvPr>
            <p:ph type="ftr" sz="quarter" idx="11"/>
          </p:nvPr>
        </p:nvSpPr>
        <p:spPr/>
        <p:txBody>
          <a:bodyPr/>
          <a:lstStyle/>
          <a:p>
            <a:r>
              <a:rPr kumimoji="0" lang="en-US" smtClean="0"/>
              <a:t>XXV Valcamonica Symposium “Art as a Source of History”, 20–26 September 2013 </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F1E19-59F8-405D-B9C0-C6B99D82BDC9}" type="datetime1">
              <a:rPr lang="en-US" smtClean="0"/>
              <a:pPr/>
              <a:t>6/28/2013</a:t>
            </a:fld>
            <a:endParaRPr lang="en-US"/>
          </a:p>
        </p:txBody>
      </p:sp>
      <p:sp>
        <p:nvSpPr>
          <p:cNvPr id="5" name="Footer Placeholder 4"/>
          <p:cNvSpPr>
            <a:spLocks noGrp="1"/>
          </p:cNvSpPr>
          <p:nvPr>
            <p:ph type="ftr" sz="quarter" idx="11"/>
          </p:nvPr>
        </p:nvSpPr>
        <p:spPr/>
        <p:txBody>
          <a:bodyPr/>
          <a:lstStyle/>
          <a:p>
            <a:r>
              <a:rPr kumimoji="0" lang="en-US" smtClean="0"/>
              <a:t>XXV Valcamonica Symposium “Art as a Source of History”, 20–26 September 2013 </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BCFE79E-24FE-4C00-B3E7-38A649E66379}" type="datetime1">
              <a:rPr lang="en-US" smtClean="0"/>
              <a:pPr/>
              <a:t>6/28/2013</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r>
              <a:rPr kumimoji="0" lang="en-US" smtClean="0"/>
              <a:t>XXV Valcamonica Symposium “Art as a Source of History”, 20–26 September 2013 </a:t>
            </a:r>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2BCC1A-F1F3-40E8-AA78-5B094F157B01}" type="datetime1">
              <a:rPr lang="en-US" smtClean="0"/>
              <a:pPr/>
              <a:t>6/28/2013</a:t>
            </a:fld>
            <a:endParaRPr lang="en-US"/>
          </a:p>
        </p:txBody>
      </p:sp>
      <p:sp>
        <p:nvSpPr>
          <p:cNvPr id="5" name="Footer Placeholder 4"/>
          <p:cNvSpPr>
            <a:spLocks noGrp="1"/>
          </p:cNvSpPr>
          <p:nvPr>
            <p:ph type="ftr" sz="quarter" idx="11"/>
          </p:nvPr>
        </p:nvSpPr>
        <p:spPr/>
        <p:txBody>
          <a:bodyPr/>
          <a:lstStyle/>
          <a:p>
            <a:r>
              <a:rPr kumimoji="0" lang="en-US" smtClean="0"/>
              <a:t>XXV Valcamonica Symposium “Art as a Source of History”, 20–26 September 2013 </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37378D-17A3-4E40-B632-0AF5AA253662}" type="datetime1">
              <a:rPr lang="en-US" smtClean="0"/>
              <a:pPr/>
              <a:t>6/28/2013</a:t>
            </a:fld>
            <a:endParaRPr lang="en-US"/>
          </a:p>
        </p:txBody>
      </p:sp>
      <p:sp>
        <p:nvSpPr>
          <p:cNvPr id="6" name="Footer Placeholder 5"/>
          <p:cNvSpPr>
            <a:spLocks noGrp="1"/>
          </p:cNvSpPr>
          <p:nvPr>
            <p:ph type="ftr" sz="quarter" idx="11"/>
          </p:nvPr>
        </p:nvSpPr>
        <p:spPr/>
        <p:txBody>
          <a:bodyPr/>
          <a:lstStyle/>
          <a:p>
            <a:r>
              <a:rPr kumimoji="0" lang="en-US" smtClean="0"/>
              <a:t>XXV Valcamonica Symposium “Art as a Source of History”, 20–26 September 2013 </a:t>
            </a:r>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r>
              <a:rPr kumimoji="0" lang="en-US" smtClean="0"/>
              <a:t>XXV Valcamonica Symposium “Art as a Source of History”, 20–26 September 2013 </a:t>
            </a:r>
            <a:endParaRPr kumimoji="0" lang="en-US"/>
          </a:p>
        </p:txBody>
      </p:sp>
      <p:sp>
        <p:nvSpPr>
          <p:cNvPr id="7" name="Date Placeholder 6"/>
          <p:cNvSpPr>
            <a:spLocks noGrp="1"/>
          </p:cNvSpPr>
          <p:nvPr>
            <p:ph type="dt" sz="half" idx="10"/>
          </p:nvPr>
        </p:nvSpPr>
        <p:spPr/>
        <p:txBody>
          <a:bodyPr/>
          <a:lstStyle/>
          <a:p>
            <a:fld id="{230C62D3-75D2-4E88-8B04-960591D250DA}" type="datetime1">
              <a:rPr lang="en-US" smtClean="0"/>
              <a:pPr/>
              <a:t>6/28/2013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AF206F-9BDF-414C-94D8-17C606024C7D}" type="datetime1">
              <a:rPr lang="en-US" smtClean="0"/>
              <a:pPr/>
              <a:t>6/28/2013</a:t>
            </a:fld>
            <a:endParaRPr lang="en-US"/>
          </a:p>
        </p:txBody>
      </p:sp>
      <p:sp>
        <p:nvSpPr>
          <p:cNvPr id="4" name="Footer Placeholder 3"/>
          <p:cNvSpPr>
            <a:spLocks noGrp="1"/>
          </p:cNvSpPr>
          <p:nvPr>
            <p:ph type="ftr" sz="quarter" idx="11"/>
          </p:nvPr>
        </p:nvSpPr>
        <p:spPr/>
        <p:txBody>
          <a:bodyPr/>
          <a:lstStyle/>
          <a:p>
            <a:r>
              <a:rPr kumimoji="0" lang="en-US" smtClean="0"/>
              <a:t>XXV Valcamonica Symposium “Art as a Source of History”, 20–26 September 2013 </a:t>
            </a:r>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46529-7EC5-49C4-8E74-5DE869AAAD96}" type="datetime1">
              <a:rPr lang="en-US" smtClean="0"/>
              <a:pPr/>
              <a:t>6/28/2013</a:t>
            </a:fld>
            <a:endParaRPr lang="en-US"/>
          </a:p>
        </p:txBody>
      </p:sp>
      <p:sp>
        <p:nvSpPr>
          <p:cNvPr id="3" name="Footer Placeholder 2"/>
          <p:cNvSpPr>
            <a:spLocks noGrp="1"/>
          </p:cNvSpPr>
          <p:nvPr>
            <p:ph type="ftr" sz="quarter" idx="11"/>
          </p:nvPr>
        </p:nvSpPr>
        <p:spPr/>
        <p:txBody>
          <a:bodyPr/>
          <a:lstStyle/>
          <a:p>
            <a:r>
              <a:rPr kumimoji="0" lang="en-US" smtClean="0"/>
              <a:t>XXV Valcamonica Symposium “Art as a Source of History”, 20–26 September 2013 </a:t>
            </a:r>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903D9D2-163D-422E-BA47-2B4B7E1175B2}" type="datetime1">
              <a:rPr lang="en-US" smtClean="0"/>
              <a:pPr/>
              <a:t>6/28/2013</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r>
              <a:rPr kumimoji="0" lang="en-US" smtClean="0"/>
              <a:t>XXV Valcamonica Symposium “Art as a Source of History”, 20–26 September 2013 </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635BA84-FF0F-4D50-93ED-1BCF2E5298BF}" type="datetime1">
              <a:rPr lang="en-US" smtClean="0"/>
              <a:pPr/>
              <a:t>6/28/2013</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r>
              <a:rPr kumimoji="0" lang="en-US" smtClean="0"/>
              <a:t>XXV Valcamonica Symposium “Art as a Source of History”, 20–26 September 2013 </a:t>
            </a:r>
            <a:endParaRPr kumimoji="0"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7F928A6-8CF5-4732-B137-7D0AC83CFA03}" type="datetime1">
              <a:rPr lang="en-US" smtClean="0"/>
              <a:pPr/>
              <a:t>6/28/2013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kumimoji="0" lang="en-US" smtClean="0"/>
              <a:t>XXV Valcamonica Symposium “Art as a Source of History”, 20–26 September 2013 </a:t>
            </a:r>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http://www.iatp.am/vahanyan/articles/vatikan/vatikan_files/image040.jpg" TargetMode="External"/><Relationship Id="rId7" Type="http://schemas.openxmlformats.org/officeDocument/2006/relationships/image" Target="../media/image9.png"/><Relationship Id="rId2" Type="http://schemas.openxmlformats.org/officeDocument/2006/relationships/image" Target="../media/image31.jpeg"/><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http://upload.wikimedia.org/wikipedia/commons/thumb/3/33/Anquises_y_Afrodita_-_Afrodisias.jpg/441px-Anquises_y_Afrodita_-_Afrodisias.jpg" TargetMode="External"/><Relationship Id="rId4" Type="http://schemas.openxmlformats.org/officeDocument/2006/relationships/image" Target="../media/image32.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http://www.iatp.am/vahanyan/articles/proisxozhdenie/pril_files/image093.jpg" TargetMode="External"/><Relationship Id="rId7" Type="http://schemas.openxmlformats.org/officeDocument/2006/relationships/image" Target="http://www.iatp.am/vahanyan/articles/proisxozhdenie/pril_files/image097.jpg" TargetMode="External"/><Relationship Id="rId2" Type="http://schemas.openxmlformats.org/officeDocument/2006/relationships/image" Target="../media/image35.jpeg"/><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http://www.iatp.am/vahanyan/articles/proisxozhdenie/pril_files/image095.jpg" TargetMode="External"/><Relationship Id="rId10" Type="http://schemas.openxmlformats.org/officeDocument/2006/relationships/image" Target="../media/image39.jpeg"/><Relationship Id="rId4" Type="http://schemas.openxmlformats.org/officeDocument/2006/relationships/image" Target="../media/image36.jpeg"/><Relationship Id="rId9" Type="http://schemas.openxmlformats.org/officeDocument/2006/relationships/image" Target="http://www.iatp.am/vahanyan/articles/proisxozhdenie/pril_files/image09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http://www.iatp.am/resource/artcult/rockart/ughtasar/120-2.gif" TargetMode="External"/><Relationship Id="rId2"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5" Type="http://schemas.openxmlformats.org/officeDocument/2006/relationships/image" Target="../media/image44.jpeg"/><Relationship Id="rId4" Type="http://schemas.openxmlformats.org/officeDocument/2006/relationships/image" Target="http://www.iatp.am/vahanyan/articles/proisxozhdenie/tables_files/image053.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9.xml"/><Relationship Id="rId5" Type="http://schemas.openxmlformats.org/officeDocument/2006/relationships/image" Target="../media/image51.jpe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azhdahak.com/" TargetMode="External"/><Relationship Id="rId1" Type="http://schemas.openxmlformats.org/officeDocument/2006/relationships/slideLayout" Target="../slideLayouts/slideLayout9.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azhdahak.com/"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www.azhdahak.com/" TargetMode="External"/><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vani.pptx"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4343400"/>
            <a:ext cx="8305800" cy="1143000"/>
          </a:xfrm>
        </p:spPr>
        <p:txBody>
          <a:bodyPr/>
          <a:lstStyle/>
          <a:p>
            <a:r>
              <a:rPr lang="en-US" sz="2000" dirty="0" smtClean="0"/>
              <a:t>Prof. </a:t>
            </a:r>
            <a:r>
              <a:rPr lang="en-US" sz="2000" dirty="0" err="1" smtClean="0"/>
              <a:t>Vahanyan</a:t>
            </a:r>
            <a:r>
              <a:rPr lang="en-US" sz="2000" dirty="0" smtClean="0"/>
              <a:t> G., European Regional Academy </a:t>
            </a:r>
            <a:br>
              <a:rPr lang="en-US" sz="2000" dirty="0" smtClean="0"/>
            </a:br>
            <a:r>
              <a:rPr lang="en-US" sz="2000" dirty="0" smtClean="0"/>
              <a:t>PhD. </a:t>
            </a:r>
            <a:r>
              <a:rPr lang="en-US" sz="2000" dirty="0" err="1" smtClean="0"/>
              <a:t>Vahanyan</a:t>
            </a:r>
            <a:r>
              <a:rPr lang="en-US" sz="2000" dirty="0" smtClean="0"/>
              <a:t> V., Yerevan State Academy of Fine Arts</a:t>
            </a:r>
            <a:endParaRPr lang="en-US" sz="2000" dirty="0"/>
          </a:p>
        </p:txBody>
      </p:sp>
      <p:sp>
        <p:nvSpPr>
          <p:cNvPr id="3" name="Title 2"/>
          <p:cNvSpPr>
            <a:spLocks noGrp="1"/>
          </p:cNvSpPr>
          <p:nvPr>
            <p:ph type="ctrTitle"/>
          </p:nvPr>
        </p:nvSpPr>
        <p:spPr>
          <a:xfrm>
            <a:off x="457200" y="533400"/>
            <a:ext cx="8305800" cy="3505200"/>
          </a:xfrm>
        </p:spPr>
        <p:txBody>
          <a:bodyPr/>
          <a:lstStyle/>
          <a:p>
            <a:r>
              <a:rPr sz="3200" smtClean="0"/>
              <a:t/>
            </a:r>
            <a:br>
              <a:rPr sz="3200" smtClean="0"/>
            </a:br>
            <a:r>
              <a:rPr sz="3200" b="1" smtClean="0"/>
              <a:t> </a:t>
            </a:r>
            <a:r>
              <a:rPr sz="3200" smtClean="0"/>
              <a:t/>
            </a:r>
            <a:br>
              <a:rPr sz="3200" smtClean="0"/>
            </a:br>
            <a:r>
              <a:rPr lang="hy-AM" sz="2800" b="1" dirty="0" smtClean="0"/>
              <a:t> </a:t>
            </a:r>
            <a:r>
              <a:rPr sz="2800" b="1" smtClean="0"/>
              <a:t/>
            </a:r>
            <a:br>
              <a:rPr sz="2800" b="1" smtClean="0"/>
            </a:br>
            <a:r>
              <a:rPr sz="2800" b="1" i="1" smtClean="0">
                <a:solidFill>
                  <a:schemeClr val="accent1">
                    <a:lumMod val="40000"/>
                    <a:lumOff val="60000"/>
                  </a:schemeClr>
                </a:solidFill>
              </a:rPr>
              <a:t>XXV  Valcamonica Symposium  </a:t>
            </a:r>
            <a:br>
              <a:rPr sz="2800" b="1" i="1" smtClean="0">
                <a:solidFill>
                  <a:schemeClr val="accent1">
                    <a:lumMod val="40000"/>
                    <a:lumOff val="60000"/>
                  </a:schemeClr>
                </a:solidFill>
              </a:rPr>
            </a:br>
            <a:r>
              <a:rPr sz="2800" b="1" smtClean="0">
                <a:solidFill>
                  <a:schemeClr val="accent1">
                    <a:lumMod val="40000"/>
                    <a:lumOff val="60000"/>
                  </a:schemeClr>
                </a:solidFill>
              </a:rPr>
              <a:t> “Art as a Source of History”</a:t>
            </a:r>
            <a:r>
              <a:rPr sz="2800" smtClean="0">
                <a:solidFill>
                  <a:schemeClr val="accent1">
                    <a:lumMod val="40000"/>
                    <a:lumOff val="60000"/>
                  </a:schemeClr>
                </a:solidFill>
              </a:rPr>
              <a:t/>
            </a:r>
            <a:br>
              <a:rPr sz="2800" smtClean="0">
                <a:solidFill>
                  <a:schemeClr val="accent1">
                    <a:lumMod val="40000"/>
                    <a:lumOff val="60000"/>
                  </a:schemeClr>
                </a:solidFill>
              </a:rPr>
            </a:br>
            <a:r>
              <a:rPr sz="2800" smtClean="0">
                <a:solidFill>
                  <a:schemeClr val="accent1">
                    <a:lumMod val="40000"/>
                    <a:lumOff val="60000"/>
                  </a:schemeClr>
                </a:solidFill>
              </a:rPr>
              <a:t>20–26 September 2013</a:t>
            </a:r>
            <a:r>
              <a:rPr sz="3200" b="1" smtClean="0"/>
              <a:t/>
            </a:r>
            <a:br>
              <a:rPr sz="3200" b="1" smtClean="0"/>
            </a:br>
            <a:r>
              <a:rPr lang="en-US" sz="2800" b="1" dirty="0" smtClean="0"/>
              <a:t>THE CROSS, THE SWASTIKA, THE STAR OF DAVID, AND THE EIGHT-POINTED STAR IN THE ROCK ART OF ARMENIA. THE HISTORY OF MOTIFS AND THEIR CULTURAL INFLUENCE</a:t>
            </a:r>
            <a:r>
              <a:rPr sz="3200" smtClean="0"/>
              <a:t/>
            </a:r>
            <a:br>
              <a:rPr sz="3200" smtClean="0"/>
            </a:b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229600" cy="6096000"/>
          </a:xfrm>
        </p:spPr>
        <p:txBody>
          <a:bodyPr>
            <a:normAutofit fontScale="55000" lnSpcReduction="20000"/>
          </a:bodyPr>
          <a:lstStyle/>
          <a:p>
            <a:pPr marL="0" indent="693738" algn="just">
              <a:buNone/>
            </a:pPr>
            <a:r>
              <a:rPr lang="hy-AM" sz="3300" dirty="0" smtClean="0"/>
              <a:t>The figure below shows the fragments of the universal character</a:t>
            </a:r>
            <a:r>
              <a:rPr lang="en-US" sz="3300" dirty="0" smtClean="0"/>
              <a:t>s</a:t>
            </a:r>
            <a:r>
              <a:rPr lang="hy-AM" sz="3300" dirty="0" smtClean="0"/>
              <a:t> of Proto</a:t>
            </a:r>
            <a:r>
              <a:rPr lang="en-US" sz="3300" dirty="0" smtClean="0"/>
              <a:t>alphabet</a:t>
            </a:r>
            <a:r>
              <a:rPr lang="hy-AM" sz="3300" dirty="0" smtClean="0"/>
              <a:t>, which are allocated by us from the study of the </a:t>
            </a:r>
            <a:r>
              <a:rPr lang="en-US" sz="3300" dirty="0" smtClean="0"/>
              <a:t>M</a:t>
            </a:r>
            <a:r>
              <a:rPr lang="hy-AM" sz="3300" dirty="0" smtClean="0"/>
              <a:t>ountains of Ararat. It should be noted that the phenomenon of </a:t>
            </a:r>
            <a:r>
              <a:rPr lang="en-US" sz="3300" dirty="0" smtClean="0"/>
              <a:t>rock art</a:t>
            </a:r>
            <a:r>
              <a:rPr lang="hy-AM" sz="3300" dirty="0" smtClean="0"/>
              <a:t> culture </a:t>
            </a:r>
            <a:r>
              <a:rPr lang="en-US" sz="3300" dirty="0" smtClean="0"/>
              <a:t>of the </a:t>
            </a:r>
            <a:r>
              <a:rPr lang="hy-AM" sz="3300" dirty="0" smtClean="0"/>
              <a:t>Ararat</a:t>
            </a:r>
            <a:r>
              <a:rPr lang="en-US" sz="3300" dirty="0" err="1" smtClean="0"/>
              <a:t>ian</a:t>
            </a:r>
            <a:r>
              <a:rPr lang="hy-AM" sz="3300" dirty="0" smtClean="0"/>
              <a:t> civilization</a:t>
            </a:r>
            <a:r>
              <a:rPr lang="en-US" sz="3300" dirty="0" smtClean="0"/>
              <a:t> as creator</a:t>
            </a:r>
            <a:r>
              <a:rPr lang="hy-AM" sz="3300" dirty="0" smtClean="0"/>
              <a:t> for all known forms of early writing systems – </a:t>
            </a:r>
            <a:r>
              <a:rPr lang="en-US" sz="3300" dirty="0" smtClean="0"/>
              <a:t>pictograms,</a:t>
            </a:r>
            <a:r>
              <a:rPr lang="hy-AM" sz="3300" dirty="0" smtClean="0"/>
              <a:t> ideogramm</a:t>
            </a:r>
            <a:r>
              <a:rPr lang="en-US" sz="3300" dirty="0" smtClean="0"/>
              <a:t>s</a:t>
            </a:r>
            <a:r>
              <a:rPr lang="hy-AM" sz="3300" dirty="0" smtClean="0"/>
              <a:t>, hieroglyphic, cuneiform and the alphabet. Until now, the descendants of the Ararat</a:t>
            </a:r>
            <a:r>
              <a:rPr lang="en-US" sz="3300" dirty="0" err="1" smtClean="0"/>
              <a:t>ian</a:t>
            </a:r>
            <a:r>
              <a:rPr lang="hy-AM" sz="3300" dirty="0" smtClean="0"/>
              <a:t> civilization remain faithful to the cross, swastika, </a:t>
            </a:r>
            <a:r>
              <a:rPr lang="en-US" sz="3300" dirty="0" smtClean="0"/>
              <a:t>star </a:t>
            </a:r>
            <a:r>
              <a:rPr lang="hy-AM" sz="3300" dirty="0" smtClean="0"/>
              <a:t>of David</a:t>
            </a:r>
            <a:r>
              <a:rPr lang="en-US" sz="3300" dirty="0" smtClean="0"/>
              <a:t>,</a:t>
            </a:r>
            <a:r>
              <a:rPr lang="hy-AM" sz="3300" dirty="0" smtClean="0"/>
              <a:t> love (eight-pointed star), the moon and the sun, and the eye brows, the family hearth, the triangle, the triangle house (</a:t>
            </a:r>
            <a:r>
              <a:rPr lang="en-US" sz="3300" dirty="0" smtClean="0"/>
              <a:t>“</a:t>
            </a:r>
            <a:r>
              <a:rPr lang="hy-AM" sz="3300" dirty="0" smtClean="0"/>
              <a:t>gl</a:t>
            </a:r>
            <a:r>
              <a:rPr lang="en-US" sz="3300" dirty="0" smtClean="0"/>
              <a:t>g</a:t>
            </a:r>
            <a:r>
              <a:rPr lang="hy-AM" sz="3300" dirty="0" smtClean="0"/>
              <a:t>hatun</a:t>
            </a:r>
            <a:r>
              <a:rPr lang="en-US" sz="3300" dirty="0" smtClean="0"/>
              <a:t>”</a:t>
            </a:r>
            <a:r>
              <a:rPr lang="hy-AM" sz="3300" dirty="0" smtClean="0"/>
              <a:t> in Armenian </a:t>
            </a:r>
            <a:r>
              <a:rPr lang="en-US" sz="3300" dirty="0" smtClean="0"/>
              <a:t>- </a:t>
            </a:r>
            <a:r>
              <a:rPr lang="hy-AM" sz="3300" dirty="0" smtClean="0"/>
              <a:t>mountains of Ararat</a:t>
            </a:r>
            <a:r>
              <a:rPr lang="en-US" sz="3300" dirty="0" smtClean="0"/>
              <a:t>)</a:t>
            </a:r>
            <a:r>
              <a:rPr lang="hy-AM" sz="3300" dirty="0" smtClean="0"/>
              <a:t>, the Earth and the Heavenly Mother, God</a:t>
            </a:r>
            <a:r>
              <a:rPr lang="en-US" sz="3300" dirty="0" smtClean="0"/>
              <a:t>-Van-</a:t>
            </a:r>
            <a:r>
              <a:rPr lang="hy-AM" sz="3300" dirty="0" smtClean="0"/>
              <a:t>Vahagn as the life-giving beginning.</a:t>
            </a:r>
            <a:endParaRPr lang="en-US" sz="3300" dirty="0" smtClean="0"/>
          </a:p>
          <a:p>
            <a:pPr marL="0" indent="693738" algn="just">
              <a:buNone/>
            </a:pPr>
            <a:r>
              <a:rPr lang="en-US" sz="3300" dirty="0" smtClean="0"/>
              <a:t> </a:t>
            </a:r>
            <a:r>
              <a:rPr lang="hy-AM" sz="3300" dirty="0" smtClean="0"/>
              <a:t>All these signs are </a:t>
            </a:r>
            <a:r>
              <a:rPr lang="en-US" sz="3300" dirty="0" smtClean="0"/>
              <a:t>more </a:t>
            </a:r>
            <a:r>
              <a:rPr lang="hy-AM" sz="3300" dirty="0" smtClean="0"/>
              <a:t>valuable </a:t>
            </a:r>
            <a:r>
              <a:rPr lang="en-US" sz="3300" dirty="0" smtClean="0"/>
              <a:t>in</a:t>
            </a:r>
            <a:r>
              <a:rPr lang="hy-AM" sz="3300" dirty="0" smtClean="0"/>
              <a:t> unity. The various peoples of the world appropriated some of them. They are now used separately, in isolation, is not presenting, unfortunately, their main idea, all of the properties, their essence in a relationship in a </a:t>
            </a:r>
            <a:r>
              <a:rPr lang="en-US" sz="3300" dirty="0" smtClean="0"/>
              <a:t>one </a:t>
            </a:r>
            <a:r>
              <a:rPr lang="hy-AM" sz="3300" dirty="0" smtClean="0"/>
              <a:t>system </a:t>
            </a:r>
            <a:r>
              <a:rPr lang="en-US" sz="3300" dirty="0" smtClean="0"/>
              <a:t>of the </a:t>
            </a:r>
            <a:r>
              <a:rPr lang="hy-AM" sz="3300" dirty="0" smtClean="0"/>
              <a:t>values. </a:t>
            </a:r>
            <a:r>
              <a:rPr lang="en-US" sz="3300" dirty="0" smtClean="0"/>
              <a:t>World rock art, including Armenian, want</a:t>
            </a:r>
            <a:r>
              <a:rPr lang="hy-AM" sz="3300" dirty="0" smtClean="0"/>
              <a:t> to say </a:t>
            </a:r>
            <a:r>
              <a:rPr lang="en-US" sz="3300" dirty="0" smtClean="0"/>
              <a:t>“please, </a:t>
            </a:r>
            <a:r>
              <a:rPr lang="hy-AM" sz="3300" dirty="0" smtClean="0"/>
              <a:t>open </a:t>
            </a:r>
            <a:r>
              <a:rPr lang="en-US" sz="3300" dirty="0" smtClean="0"/>
              <a:t>yours </a:t>
            </a:r>
            <a:r>
              <a:rPr lang="hy-AM" sz="3300" dirty="0" smtClean="0"/>
              <a:t>eyes on the amazingly beautiful, rich, unknown world of rock "speech"</a:t>
            </a:r>
            <a:r>
              <a:rPr lang="en-US" sz="3300" dirty="0" smtClean="0"/>
              <a:t>, music and dancing</a:t>
            </a:r>
            <a:r>
              <a:rPr lang="hy-AM" sz="3300" dirty="0" smtClean="0"/>
              <a:t>. </a:t>
            </a:r>
            <a:r>
              <a:rPr lang="en-US" sz="3300" dirty="0" smtClean="0"/>
              <a:t>So the rock art is a visual archaic “speech” and Protolanguage of communication and study of the </a:t>
            </a:r>
            <a:r>
              <a:rPr lang="hy-AM" sz="3300" dirty="0" smtClean="0"/>
              <a:t>cultural prehistory of humanity</a:t>
            </a:r>
            <a:r>
              <a:rPr lang="en-US" sz="3300" dirty="0" smtClean="0"/>
              <a:t>. </a:t>
            </a:r>
            <a:r>
              <a:rPr lang="hy-AM" sz="3200" dirty="0" smtClean="0"/>
              <a:t>The study of </a:t>
            </a:r>
            <a:r>
              <a:rPr lang="en-US" sz="3200" dirty="0" smtClean="0"/>
              <a:t>t</a:t>
            </a:r>
            <a:r>
              <a:rPr lang="hy-AM" sz="3200" dirty="0" smtClean="0"/>
              <a:t>he unique monuments of prehistoric Armenia, "višap" vishaps (Arm</a:t>
            </a:r>
            <a:r>
              <a:rPr lang="en-US" sz="3200" dirty="0" err="1" smtClean="0"/>
              <a:t>enian</a:t>
            </a:r>
            <a:r>
              <a:rPr lang="hy-AM" sz="3200" dirty="0" smtClean="0"/>
              <a:t> višap serpent, dragon) or "dragon stones"</a:t>
            </a:r>
            <a:r>
              <a:rPr lang="en-US" sz="3200" dirty="0" smtClean="0"/>
              <a:t> with the rock arts</a:t>
            </a:r>
            <a:r>
              <a:rPr lang="hy-AM" sz="3200" dirty="0" smtClean="0"/>
              <a:t>, spread in many provinces of historical Armenia – Gegharkunik, Aragatsotn, Javakhk, Tayk. Armenian rock art in the context of the identified linguistic interpretations of elements of the Protoalphabet, universal cultural characters shows that they are preserved and are found not only in paintings, but is now widely used in modern culture - </a:t>
            </a:r>
            <a:r>
              <a:rPr lang="en-US" sz="3200" dirty="0" smtClean="0"/>
              <a:t>cross-stones</a:t>
            </a:r>
            <a:r>
              <a:rPr lang="hy-AM" sz="3200" dirty="0" smtClean="0"/>
              <a:t>, miniature, carpet weaving, ornaments, arts and crafts, architecture, painting.</a:t>
            </a:r>
            <a:r>
              <a:rPr lang="en-US" dirty="0" smtClean="0"/>
              <a:t> </a:t>
            </a:r>
          </a:p>
          <a:p>
            <a:endParaRPr lang="en-US" dirty="0"/>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10</a:t>
            </a:fld>
            <a:endParaRPr kumimoji="0" lang="en-US"/>
          </a:p>
        </p:txBody>
      </p:sp>
      <p:sp>
        <p:nvSpPr>
          <p:cNvPr id="4"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67" name="Group 66"/>
          <p:cNvGrpSpPr/>
          <p:nvPr/>
        </p:nvGrpSpPr>
        <p:grpSpPr>
          <a:xfrm>
            <a:off x="1019851" y="6400800"/>
            <a:ext cx="4695149" cy="256032"/>
            <a:chOff x="1019851" y="6400800"/>
            <a:chExt cx="4695149" cy="256032"/>
          </a:xfrm>
        </p:grpSpPr>
        <p:pic>
          <p:nvPicPr>
            <p:cNvPr id="68" name="Picture 67" descr="zvezda.png"/>
            <p:cNvPicPr>
              <a:picLocks noChangeAspect="1"/>
            </p:cNvPicPr>
            <p:nvPr/>
          </p:nvPicPr>
          <p:blipFill>
            <a:blip r:embed="rId2"/>
            <a:stretch>
              <a:fillRect/>
            </a:stretch>
          </p:blipFill>
          <p:spPr>
            <a:xfrm>
              <a:off x="1342465" y="6400800"/>
              <a:ext cx="246888" cy="246888"/>
            </a:xfrm>
            <a:prstGeom prst="rect">
              <a:avLst/>
            </a:prstGeom>
          </p:spPr>
        </p:pic>
        <p:pic>
          <p:nvPicPr>
            <p:cNvPr id="69" name="Picture 68"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70" name="Picture 69"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71" name="Picture 70"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72" name="Picture 71" descr="david1.png"/>
            <p:cNvPicPr>
              <a:picLocks noChangeAspect="1"/>
            </p:cNvPicPr>
            <p:nvPr/>
          </p:nvPicPr>
          <p:blipFill>
            <a:blip r:embed="rId6"/>
            <a:stretch>
              <a:fillRect/>
            </a:stretch>
          </p:blipFill>
          <p:spPr>
            <a:xfrm>
              <a:off x="3434569" y="6418614"/>
              <a:ext cx="198782" cy="228600"/>
            </a:xfrm>
            <a:prstGeom prst="rect">
              <a:avLst/>
            </a:prstGeom>
          </p:spPr>
        </p:pic>
        <p:pic>
          <p:nvPicPr>
            <p:cNvPr id="73" name="Picture 72"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74" name="Picture 73" descr="swastika.png"/>
            <p:cNvPicPr>
              <a:picLocks noChangeAspect="1"/>
            </p:cNvPicPr>
            <p:nvPr/>
          </p:nvPicPr>
          <p:blipFill>
            <a:blip r:embed="rId7"/>
            <a:stretch>
              <a:fillRect/>
            </a:stretch>
          </p:blipFill>
          <p:spPr>
            <a:xfrm>
              <a:off x="4052095" y="6453248"/>
              <a:ext cx="190476" cy="180952"/>
            </a:xfrm>
            <a:prstGeom prst="rect">
              <a:avLst/>
            </a:prstGeom>
          </p:spPr>
        </p:pic>
        <p:pic>
          <p:nvPicPr>
            <p:cNvPr id="75" name="Picture 74"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76" name="Picture 75"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77" name="Picture 76" descr="14.png"/>
            <p:cNvPicPr>
              <a:picLocks noChangeAspect="1"/>
            </p:cNvPicPr>
            <p:nvPr/>
          </p:nvPicPr>
          <p:blipFill>
            <a:blip r:embed="rId9"/>
            <a:stretch>
              <a:fillRect/>
            </a:stretch>
          </p:blipFill>
          <p:spPr>
            <a:xfrm>
              <a:off x="4955478" y="6454966"/>
              <a:ext cx="201168" cy="201168"/>
            </a:xfrm>
            <a:prstGeom prst="rect">
              <a:avLst/>
            </a:prstGeom>
          </p:spPr>
        </p:pic>
        <p:pic>
          <p:nvPicPr>
            <p:cNvPr id="78" name="Picture 77" descr="1.png"/>
            <p:cNvPicPr>
              <a:picLocks noChangeAspect="1"/>
            </p:cNvPicPr>
            <p:nvPr/>
          </p:nvPicPr>
          <p:blipFill>
            <a:blip r:embed="rId10"/>
            <a:stretch>
              <a:fillRect/>
            </a:stretch>
          </p:blipFill>
          <p:spPr>
            <a:xfrm>
              <a:off x="5249261" y="6454966"/>
              <a:ext cx="201168" cy="201168"/>
            </a:xfrm>
            <a:prstGeom prst="rect">
              <a:avLst/>
            </a:prstGeom>
          </p:spPr>
        </p:pic>
        <p:grpSp>
          <p:nvGrpSpPr>
            <p:cNvPr id="79" name="Group 33"/>
            <p:cNvGrpSpPr/>
            <p:nvPr/>
          </p:nvGrpSpPr>
          <p:grpSpPr>
            <a:xfrm>
              <a:off x="5553638" y="6472516"/>
              <a:ext cx="161362" cy="163608"/>
              <a:chOff x="6324600" y="5788921"/>
              <a:chExt cx="202935" cy="203447"/>
            </a:xfrm>
          </p:grpSpPr>
          <p:sp>
            <p:nvSpPr>
              <p:cNvPr id="87" name="Rectangle 86"/>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descr="1.png"/>
            <p:cNvPicPr>
              <a:picLocks noChangeAspect="1"/>
            </p:cNvPicPr>
            <p:nvPr/>
          </p:nvPicPr>
          <p:blipFill>
            <a:blip r:embed="rId11"/>
            <a:stretch>
              <a:fillRect/>
            </a:stretch>
          </p:blipFill>
          <p:spPr>
            <a:xfrm>
              <a:off x="2005584" y="6418707"/>
              <a:ext cx="238125" cy="238125"/>
            </a:xfrm>
            <a:prstGeom prst="rect">
              <a:avLst/>
            </a:prstGeom>
          </p:spPr>
        </p:pic>
        <p:sp>
          <p:nvSpPr>
            <p:cNvPr id="83" name="Oval 82"/>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85" name="Oval 84"/>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15000"/>
          </a:xfrm>
        </p:spPr>
        <p:txBody>
          <a:bodyPr>
            <a:normAutofit fontScale="40000" lnSpcReduction="20000"/>
          </a:bodyPr>
          <a:lstStyle/>
          <a:p>
            <a:pPr marL="0" indent="0" algn="just">
              <a:buFont typeface="+mj-lt"/>
              <a:buAutoNum type="arabicPeriod"/>
            </a:pPr>
            <a:r>
              <a:rPr lang="en-US" sz="3200" b="1" dirty="0" smtClean="0"/>
              <a:t> </a:t>
            </a:r>
            <a:r>
              <a:rPr lang="en-US" sz="3200" dirty="0" err="1" smtClean="0"/>
              <a:t>Vahanyan</a:t>
            </a:r>
            <a:r>
              <a:rPr lang="en-US" sz="3200" dirty="0" smtClean="0"/>
              <a:t> G., </a:t>
            </a:r>
            <a:r>
              <a:rPr lang="en-US" sz="3200" dirty="0" err="1" smtClean="0"/>
              <a:t>Vahanyan</a:t>
            </a:r>
            <a:r>
              <a:rPr lang="en-US" sz="3200" dirty="0" smtClean="0"/>
              <a:t> V. </a:t>
            </a:r>
            <a:r>
              <a:rPr lang="en-US" sz="3200" i="1" dirty="0" smtClean="0"/>
              <a:t>Rock Art as a Paradigm of Communication and Visual Arts in the Past and Future</a:t>
            </a:r>
            <a:r>
              <a:rPr lang="en-US" sz="3200" b="1" i="1" dirty="0" smtClean="0"/>
              <a:t>.</a:t>
            </a:r>
            <a:r>
              <a:rPr lang="en-US" sz="3200" b="1" dirty="0" smtClean="0"/>
              <a:t> </a:t>
            </a:r>
            <a:r>
              <a:rPr lang="en-US" sz="3200" dirty="0" smtClean="0"/>
              <a:t>XXIV </a:t>
            </a:r>
            <a:r>
              <a:rPr lang="en-US" sz="3200" dirty="0" err="1" smtClean="0"/>
              <a:t>Valcamonica</a:t>
            </a:r>
            <a:r>
              <a:rPr lang="en-US" sz="3200" dirty="0" smtClean="0"/>
              <a:t> Symposium "Art and Communication in Pre-literate societies", 13-18 July 2011, </a:t>
            </a:r>
            <a:r>
              <a:rPr lang="en-US" sz="3200" dirty="0" err="1" smtClean="0"/>
              <a:t>Valcamonica</a:t>
            </a:r>
            <a:r>
              <a:rPr lang="en-US" sz="3200" dirty="0" smtClean="0"/>
              <a:t>, Italy.</a:t>
            </a:r>
          </a:p>
          <a:p>
            <a:pPr marL="0" lvl="0" indent="0" algn="just">
              <a:buFont typeface="+mj-lt"/>
              <a:buAutoNum type="arabicPeriod"/>
            </a:pPr>
            <a:r>
              <a:rPr lang="en-US" sz="3200" dirty="0" err="1" smtClean="0"/>
              <a:t>Vahanyan</a:t>
            </a:r>
            <a:r>
              <a:rPr lang="en-US" sz="3200" dirty="0" smtClean="0"/>
              <a:t> G. </a:t>
            </a:r>
            <a:r>
              <a:rPr lang="en-US" sz="3200" i="1" dirty="0" smtClean="0"/>
              <a:t>Volcanic eruptions from Mountains of Ararat till Alps, Indo-European myths, Rock art and iconography.</a:t>
            </a:r>
            <a:r>
              <a:rPr lang="en-US" sz="3200" dirty="0" smtClean="0"/>
              <a:t> </a:t>
            </a:r>
            <a:r>
              <a:rPr lang="en-US" sz="3200" dirty="0" err="1" smtClean="0"/>
              <a:t>Convegno</a:t>
            </a:r>
            <a:r>
              <a:rPr lang="en-US" sz="3200" dirty="0" smtClean="0"/>
              <a:t> </a:t>
            </a:r>
            <a:r>
              <a:rPr lang="en-US" sz="3200" dirty="0" err="1" smtClean="0"/>
              <a:t>internazionale</a:t>
            </a:r>
            <a:r>
              <a:rPr lang="en-US" sz="3200" dirty="0" smtClean="0"/>
              <a:t>, L’ARTE RUPESTRE DELLE ALPI, 21-24 </a:t>
            </a:r>
            <a:r>
              <a:rPr lang="hy-AM" sz="3200" dirty="0" smtClean="0"/>
              <a:t>O</a:t>
            </a:r>
            <a:r>
              <a:rPr lang="en-US" sz="3200" dirty="0" err="1" smtClean="0"/>
              <a:t>ttobre</a:t>
            </a:r>
            <a:r>
              <a:rPr lang="en-US" sz="3200" dirty="0" smtClean="0"/>
              <a:t> 2010. Capo </a:t>
            </a:r>
            <a:r>
              <a:rPr lang="en-US" sz="3200" dirty="0" err="1" smtClean="0"/>
              <a:t>di</a:t>
            </a:r>
            <a:r>
              <a:rPr lang="en-US" sz="3200" dirty="0" smtClean="0"/>
              <a:t> Ponte - </a:t>
            </a:r>
            <a:r>
              <a:rPr lang="en-US" sz="3200" dirty="0" err="1" smtClean="0"/>
              <a:t>Valcamonica</a:t>
            </a:r>
            <a:r>
              <a:rPr lang="en-US" sz="3200" dirty="0" smtClean="0"/>
              <a:t>, Italy. </a:t>
            </a:r>
          </a:p>
          <a:p>
            <a:pPr marL="0" lvl="0" indent="0" algn="just">
              <a:buFont typeface="+mj-lt"/>
              <a:buAutoNum type="arabicPeriod"/>
            </a:pPr>
            <a:r>
              <a:rPr lang="en-US" sz="3200" dirty="0" err="1" smtClean="0"/>
              <a:t>Vahanyan</a:t>
            </a:r>
            <a:r>
              <a:rPr lang="en-US" sz="3200" dirty="0" smtClean="0"/>
              <a:t> V., </a:t>
            </a:r>
            <a:r>
              <a:rPr lang="en-US" sz="3200" dirty="0" err="1" smtClean="0"/>
              <a:t>Vahanyan</a:t>
            </a:r>
            <a:r>
              <a:rPr lang="en-US" sz="3200" dirty="0" smtClean="0"/>
              <a:t> G.</a:t>
            </a:r>
            <a:r>
              <a:rPr lang="en-US" sz="3200" i="1" dirty="0" smtClean="0"/>
              <a:t> Armenian Pleistocene Rock Art as Origin of the Universal Visual Motifs of the Indo-European Myths.</a:t>
            </a:r>
            <a:r>
              <a:rPr lang="en-US" sz="3200" dirty="0" smtClean="0"/>
              <a:t> IFRAO Congress, 6-11 September 2010 Symposium</a:t>
            </a:r>
            <a:r>
              <a:rPr lang="hy-AM" sz="3200" dirty="0" smtClean="0"/>
              <a:t>. </a:t>
            </a:r>
            <a:r>
              <a:rPr lang="en-US" sz="3200" dirty="0" smtClean="0"/>
              <a:t>“Signs, symbols, myth, ideology”. </a:t>
            </a:r>
            <a:r>
              <a:rPr lang="en-US" sz="3200" dirty="0" err="1" smtClean="0"/>
              <a:t>Ariège</a:t>
            </a:r>
            <a:r>
              <a:rPr lang="en-US" sz="3200" dirty="0" smtClean="0"/>
              <a:t> - </a:t>
            </a:r>
            <a:r>
              <a:rPr lang="en-US" sz="3200" dirty="0" err="1" smtClean="0"/>
              <a:t>Pyrénées</a:t>
            </a:r>
            <a:r>
              <a:rPr lang="en-US" sz="3200" dirty="0" smtClean="0"/>
              <a:t>, France. </a:t>
            </a:r>
          </a:p>
          <a:p>
            <a:pPr marL="0" lvl="0" indent="0" algn="just">
              <a:buFont typeface="+mj-lt"/>
              <a:buAutoNum type="arabicPeriod"/>
            </a:pPr>
            <a:r>
              <a:rPr lang="en-US" sz="3200" dirty="0" err="1" smtClean="0"/>
              <a:t>Vahanyan</a:t>
            </a:r>
            <a:r>
              <a:rPr lang="en-US" sz="3200" dirty="0" smtClean="0"/>
              <a:t> V., </a:t>
            </a:r>
            <a:r>
              <a:rPr lang="en-US" sz="3200" dirty="0" err="1" smtClean="0"/>
              <a:t>Vahanyan</a:t>
            </a:r>
            <a:r>
              <a:rPr lang="en-US" sz="3200" dirty="0" smtClean="0"/>
              <a:t> G.</a:t>
            </a:r>
            <a:r>
              <a:rPr lang="en-US" sz="3200" i="1" dirty="0" smtClean="0"/>
              <a:t> Intercultural relations between Old Europe and Old Armenia. </a:t>
            </a:r>
            <a:r>
              <a:rPr lang="en-US" sz="3200" dirty="0" smtClean="0"/>
              <a:t>XXIII </a:t>
            </a:r>
            <a:r>
              <a:rPr lang="en-US" sz="3200" dirty="0" err="1" smtClean="0"/>
              <a:t>Valcamonica</a:t>
            </a:r>
            <a:r>
              <a:rPr lang="en-US" sz="3200" dirty="0" smtClean="0"/>
              <a:t> Symposium "Making history of prehistory, the role of rock art", 28 October - 2 November 2009, </a:t>
            </a:r>
            <a:r>
              <a:rPr lang="en-US" sz="3200" dirty="0" err="1" smtClean="0"/>
              <a:t>Valcamonica</a:t>
            </a:r>
            <a:r>
              <a:rPr lang="en-US" sz="3200" dirty="0" smtClean="0"/>
              <a:t>, Italy. </a:t>
            </a:r>
          </a:p>
          <a:p>
            <a:pPr marL="0" lvl="0" indent="0" algn="just">
              <a:buFont typeface="+mj-lt"/>
              <a:buAutoNum type="arabicPeriod"/>
            </a:pPr>
            <a:r>
              <a:rPr lang="en-US" sz="3200" dirty="0" err="1" smtClean="0"/>
              <a:t>Vahanyan</a:t>
            </a:r>
            <a:r>
              <a:rPr lang="en-US" sz="3200" dirty="0" smtClean="0"/>
              <a:t> V. </a:t>
            </a:r>
            <a:r>
              <a:rPr lang="en-US" sz="3200" i="1" dirty="0" smtClean="0"/>
              <a:t>The epistemology and the linguistic-historical comparative analysis of the Armenian and world rock art and visual artifacts.</a:t>
            </a:r>
            <a:r>
              <a:rPr lang="en-US" sz="3200" dirty="0" smtClean="0"/>
              <a:t> XXIII </a:t>
            </a:r>
            <a:r>
              <a:rPr lang="en-US" sz="3200" dirty="0" err="1" smtClean="0"/>
              <a:t>Valcamonica</a:t>
            </a:r>
            <a:r>
              <a:rPr lang="en-US" sz="3200" dirty="0" smtClean="0"/>
              <a:t> Symposium "Making history of prehistory, the role of rock art", 28 October - 2 November 2009, </a:t>
            </a:r>
            <a:r>
              <a:rPr lang="en-US" sz="3200" dirty="0" err="1" smtClean="0"/>
              <a:t>Valcamonica</a:t>
            </a:r>
            <a:r>
              <a:rPr lang="en-US" sz="3200" dirty="0" smtClean="0"/>
              <a:t>, Italy.</a:t>
            </a:r>
            <a:r>
              <a:rPr lang="en-US" sz="3200" u="sng" dirty="0" smtClean="0"/>
              <a:t> </a:t>
            </a:r>
            <a:endParaRPr lang="en-US" sz="3200" dirty="0" smtClean="0"/>
          </a:p>
          <a:p>
            <a:pPr marL="0" lvl="0" indent="0" algn="just">
              <a:buFont typeface="+mj-lt"/>
              <a:buAutoNum type="arabicPeriod"/>
            </a:pPr>
            <a:r>
              <a:rPr lang="en-US" sz="3200" dirty="0" err="1" smtClean="0"/>
              <a:t>Vahanyan</a:t>
            </a:r>
            <a:r>
              <a:rPr lang="en-US" sz="3200" dirty="0" smtClean="0"/>
              <a:t> G</a:t>
            </a:r>
            <a:r>
              <a:rPr lang="en-US" sz="3200" i="1" dirty="0" smtClean="0"/>
              <a:t>. Rock Art in the Frame of the Cultural Heritage of Humankind.</a:t>
            </a:r>
            <a:r>
              <a:rPr lang="en-US" sz="3200" dirty="0" smtClean="0"/>
              <a:t> XXII </a:t>
            </a:r>
            <a:r>
              <a:rPr lang="en-US" sz="3200" dirty="0" err="1" smtClean="0"/>
              <a:t>Valcamonica</a:t>
            </a:r>
            <a:r>
              <a:rPr lang="en-US" sz="3200" dirty="0" smtClean="0"/>
              <a:t> Symposium, </a:t>
            </a:r>
            <a:r>
              <a:rPr lang="en-US" sz="3200" dirty="0" err="1" smtClean="0"/>
              <a:t>Darfo</a:t>
            </a:r>
            <a:r>
              <a:rPr lang="en-US" sz="3200" dirty="0" smtClean="0"/>
              <a:t> </a:t>
            </a:r>
            <a:r>
              <a:rPr lang="en-US" sz="3200" dirty="0" err="1" smtClean="0"/>
              <a:t>Boario</a:t>
            </a:r>
            <a:r>
              <a:rPr lang="en-US" sz="3200" dirty="0" smtClean="0"/>
              <a:t> </a:t>
            </a:r>
            <a:r>
              <a:rPr lang="en-US" sz="3200" dirty="0" err="1" smtClean="0"/>
              <a:t>Terme</a:t>
            </a:r>
            <a:r>
              <a:rPr lang="en-US" sz="3200" dirty="0" smtClean="0"/>
              <a:t> (BS), 18 - 24 May, 2007, </a:t>
            </a:r>
            <a:r>
              <a:rPr lang="en-US" sz="3200" dirty="0" err="1" smtClean="0"/>
              <a:t>Valcamonica</a:t>
            </a:r>
            <a:r>
              <a:rPr lang="hy-AM" sz="3200" dirty="0" smtClean="0"/>
              <a:t>, </a:t>
            </a:r>
            <a:r>
              <a:rPr lang="en-US" sz="3200" dirty="0" smtClean="0"/>
              <a:t>Italy. </a:t>
            </a:r>
          </a:p>
          <a:p>
            <a:pPr marL="0" lvl="0" indent="0" algn="just">
              <a:buFont typeface="+mj-lt"/>
              <a:buAutoNum type="arabicPeriod"/>
            </a:pPr>
            <a:r>
              <a:rPr lang="en-US" sz="3200" dirty="0" err="1" smtClean="0"/>
              <a:t>Vahanyan</a:t>
            </a:r>
            <a:r>
              <a:rPr lang="en-US" sz="3200" dirty="0" smtClean="0"/>
              <a:t> G., </a:t>
            </a:r>
            <a:r>
              <a:rPr lang="en-US" sz="3200" dirty="0" err="1" smtClean="0"/>
              <a:t>Vahanyan</a:t>
            </a:r>
            <a:r>
              <a:rPr lang="en-US" sz="3200" dirty="0" smtClean="0"/>
              <a:t> V. </a:t>
            </a:r>
            <a:r>
              <a:rPr lang="en-US" sz="3200" i="1" dirty="0" smtClean="0"/>
              <a:t>Stone annals of Civilization</a:t>
            </a:r>
            <a:r>
              <a:rPr lang="en-US" sz="3200" dirty="0" smtClean="0"/>
              <a:t>. Yerevan</a:t>
            </a:r>
            <a:r>
              <a:rPr lang="hy-AM" sz="3200" dirty="0" smtClean="0"/>
              <a:t>,</a:t>
            </a:r>
            <a:r>
              <a:rPr lang="en-US" sz="3200" dirty="0" smtClean="0"/>
              <a:t> </a:t>
            </a:r>
            <a:r>
              <a:rPr lang="en-US" sz="3200" dirty="0" err="1" smtClean="0"/>
              <a:t>Nzhar</a:t>
            </a:r>
            <a:r>
              <a:rPr lang="en-US" sz="3200" dirty="0" smtClean="0"/>
              <a:t>. Monograph, 2006</a:t>
            </a:r>
            <a:r>
              <a:rPr lang="hy-AM" sz="3200" dirty="0" smtClean="0"/>
              <a:t>,</a:t>
            </a:r>
            <a:r>
              <a:rPr lang="en-US" sz="3200" dirty="0" smtClean="0"/>
              <a:t> Armenia.</a:t>
            </a:r>
          </a:p>
          <a:p>
            <a:pPr marL="0" lvl="0" indent="0" algn="just">
              <a:buFont typeface="+mj-lt"/>
              <a:buAutoNum type="arabicPeriod"/>
            </a:pPr>
            <a:r>
              <a:rPr lang="en-US" sz="3200" dirty="0" err="1" smtClean="0"/>
              <a:t>Vahanyan</a:t>
            </a:r>
            <a:r>
              <a:rPr lang="en-US" sz="3200" dirty="0" smtClean="0"/>
              <a:t> G., </a:t>
            </a:r>
            <a:r>
              <a:rPr lang="en-US" sz="3200" dirty="0" err="1" smtClean="0"/>
              <a:t>Bleyan</a:t>
            </a:r>
            <a:r>
              <a:rPr lang="en-US" sz="3200" dirty="0" smtClean="0"/>
              <a:t> V., </a:t>
            </a:r>
            <a:r>
              <a:rPr lang="en-US" sz="3200" dirty="0" err="1" smtClean="0"/>
              <a:t>Qocharyan</a:t>
            </a:r>
            <a:r>
              <a:rPr lang="en-US" sz="3200" dirty="0" smtClean="0"/>
              <a:t> L., </a:t>
            </a:r>
            <a:r>
              <a:rPr lang="en-US" sz="3200" dirty="0" err="1" smtClean="0"/>
              <a:t>Vahanyan</a:t>
            </a:r>
            <a:r>
              <a:rPr lang="en-US" sz="3200" dirty="0" smtClean="0"/>
              <a:t> V.</a:t>
            </a:r>
            <a:r>
              <a:rPr lang="en-US" sz="3200" i="1" dirty="0" smtClean="0"/>
              <a:t> Rock </a:t>
            </a:r>
            <a:r>
              <a:rPr lang="en-US" sz="3200" i="1" dirty="0" err="1" smtClean="0"/>
              <a:t>Аrts</a:t>
            </a:r>
            <a:r>
              <a:rPr lang="en-US" sz="3200" i="1" dirty="0" smtClean="0"/>
              <a:t> of Armenian High­land.</a:t>
            </a:r>
            <a:r>
              <a:rPr lang="en-US" sz="3200" dirty="0" smtClean="0"/>
              <a:t>  </a:t>
            </a:r>
            <a:r>
              <a:rPr lang="en-US" sz="3200" dirty="0" err="1" smtClean="0"/>
              <a:t>Тhe</a:t>
            </a:r>
            <a:r>
              <a:rPr lang="en-US" sz="3200" dirty="0" smtClean="0"/>
              <a:t> International Conference “World of Rock Art”, 2005. Institute of Archaeology of the Russian Academy of Sciences, Moscow, Russia. </a:t>
            </a:r>
          </a:p>
          <a:p>
            <a:pPr marL="0" lvl="0" indent="0" algn="just">
              <a:buFont typeface="+mj-lt"/>
              <a:buAutoNum type="arabicPeriod"/>
            </a:pPr>
            <a:r>
              <a:rPr lang="en-US" sz="3200" dirty="0" err="1" smtClean="0"/>
              <a:t>Vahanyan</a:t>
            </a:r>
            <a:r>
              <a:rPr lang="en-US" sz="3200" dirty="0" smtClean="0"/>
              <a:t> G., </a:t>
            </a:r>
            <a:r>
              <a:rPr lang="en-US" sz="3200" dirty="0" err="1" smtClean="0"/>
              <a:t>Stepanyan</a:t>
            </a:r>
            <a:r>
              <a:rPr lang="en-US" sz="3200" dirty="0" smtClean="0"/>
              <a:t> A. </a:t>
            </a:r>
            <a:r>
              <a:rPr lang="en-US" sz="3200" i="1" dirty="0" smtClean="0"/>
              <a:t>Searches for </a:t>
            </a:r>
            <a:r>
              <a:rPr lang="en-US" sz="3200" i="1" dirty="0" err="1" smtClean="0"/>
              <a:t>Protocivilization</a:t>
            </a:r>
            <a:r>
              <a:rPr lang="en-US" sz="3200" i="1" dirty="0" smtClean="0"/>
              <a:t> (Rock Arts, the Processes of Learning and Thinking).</a:t>
            </a:r>
            <a:r>
              <a:rPr lang="en-US" sz="3200" dirty="0" smtClean="0"/>
              <a:t> </a:t>
            </a:r>
            <a:r>
              <a:rPr lang="en-US" sz="3200" dirty="0" err="1" smtClean="0"/>
              <a:t>Тhe</a:t>
            </a:r>
            <a:r>
              <a:rPr lang="en-US" sz="3200" dirty="0" smtClean="0"/>
              <a:t> International conference “World of Rock Art”, 2005. Institute of Archaeology of the Russian Academy of Sciences, Moscow, Russia. </a:t>
            </a:r>
          </a:p>
          <a:p>
            <a:pPr marL="0" lvl="0" indent="0" algn="just">
              <a:buFont typeface="+mj-lt"/>
              <a:buAutoNum type="arabicPeriod"/>
            </a:pPr>
            <a:r>
              <a:rPr lang="en-US" sz="3200" dirty="0" err="1" smtClean="0"/>
              <a:t>Vahanyan</a:t>
            </a:r>
            <a:r>
              <a:rPr lang="en-US" sz="3200" dirty="0" smtClean="0"/>
              <a:t> G., </a:t>
            </a:r>
            <a:r>
              <a:rPr lang="en-US" sz="3200" dirty="0" err="1" smtClean="0"/>
              <a:t>Stepanyan</a:t>
            </a:r>
            <a:r>
              <a:rPr lang="en-US" sz="3200" dirty="0" smtClean="0"/>
              <a:t> A. </a:t>
            </a:r>
            <a:r>
              <a:rPr lang="en-US" sz="3200" i="1" dirty="0" smtClean="0"/>
              <a:t>Prehistoric art in Armenia: new discoveries, new interpretations and new methods of research</a:t>
            </a:r>
            <a:r>
              <a:rPr lang="en-US" sz="3200" dirty="0" smtClean="0"/>
              <a:t>. XXI </a:t>
            </a:r>
            <a:r>
              <a:rPr lang="en-US" sz="3200" dirty="0" err="1" smtClean="0"/>
              <a:t>Valcamonica</a:t>
            </a:r>
            <a:r>
              <a:rPr lang="en-US" sz="3200" dirty="0" smtClean="0"/>
              <a:t> Symposium "Prehistoric and Tribal Art: New Discoveries, New Interpretations, New Research Methods", 8-14 September, 2004. </a:t>
            </a:r>
            <a:r>
              <a:rPr lang="en-US" sz="3200" dirty="0" err="1" smtClean="0"/>
              <a:t>Darfo</a:t>
            </a:r>
            <a:r>
              <a:rPr lang="en-US" sz="3200" dirty="0" smtClean="0"/>
              <a:t> </a:t>
            </a:r>
            <a:r>
              <a:rPr lang="en-US" sz="3200" dirty="0" err="1" smtClean="0"/>
              <a:t>Boario</a:t>
            </a:r>
            <a:r>
              <a:rPr lang="en-US" sz="3200" dirty="0" smtClean="0"/>
              <a:t> </a:t>
            </a:r>
            <a:r>
              <a:rPr lang="en-US" sz="3200" dirty="0" err="1" smtClean="0"/>
              <a:t>Terme</a:t>
            </a:r>
            <a:r>
              <a:rPr lang="en-US" sz="3200" dirty="0" smtClean="0"/>
              <a:t> (BS), Italy.</a:t>
            </a:r>
          </a:p>
          <a:p>
            <a:pPr marL="0" lvl="0" indent="0" algn="just">
              <a:buFont typeface="+mj-lt"/>
              <a:buAutoNum type="arabicPeriod"/>
            </a:pPr>
            <a:r>
              <a:rPr lang="hy-AM" sz="3200" dirty="0" smtClean="0"/>
              <a:t>Vahanyan G., Petrosyan S. </a:t>
            </a:r>
            <a:r>
              <a:rPr lang="en-US" sz="3200" i="1" dirty="0" err="1" smtClean="0"/>
              <a:t>Karedaran</a:t>
            </a:r>
            <a:r>
              <a:rPr lang="en-US" sz="3200" i="1" dirty="0" smtClean="0"/>
              <a:t> - The Database of Armenian Rock Art</a:t>
            </a:r>
            <a:r>
              <a:rPr lang="en-US" sz="3200" dirty="0" smtClean="0"/>
              <a:t>. (</a:t>
            </a:r>
            <a:r>
              <a:rPr lang="en-US" sz="3200" dirty="0" err="1" smtClean="0"/>
              <a:t>Tracce</a:t>
            </a:r>
            <a:r>
              <a:rPr lang="en-US" sz="3200" dirty="0" smtClean="0"/>
              <a:t> #12, Online Bulletin by Footsteps of Man), 1991, Italy.</a:t>
            </a:r>
          </a:p>
          <a:p>
            <a:endParaRPr lang="en-US" dirty="0"/>
          </a:p>
        </p:txBody>
      </p:sp>
      <p:sp>
        <p:nvSpPr>
          <p:cNvPr id="4" name="Title 3"/>
          <p:cNvSpPr>
            <a:spLocks noGrp="1"/>
          </p:cNvSpPr>
          <p:nvPr>
            <p:ph type="title"/>
          </p:nvPr>
        </p:nvSpPr>
        <p:spPr>
          <a:xfrm>
            <a:off x="457200" y="0"/>
            <a:ext cx="8229600" cy="838200"/>
          </a:xfrm>
        </p:spPr>
        <p:txBody>
          <a:bodyPr>
            <a:normAutofit/>
          </a:bodyPr>
          <a:lstStyle/>
          <a:p>
            <a:r>
              <a:rPr sz="2000" b="1" smtClean="0">
                <a:solidFill>
                  <a:schemeClr val="accent1">
                    <a:lumMod val="40000"/>
                    <a:lumOff val="60000"/>
                  </a:schemeClr>
                </a:solidFill>
              </a:rPr>
              <a:t>References</a:t>
            </a:r>
            <a:endParaRPr sz="2000" smtClean="0">
              <a:solidFill>
                <a:schemeClr val="accent1">
                  <a:lumMod val="40000"/>
                  <a:lumOff val="60000"/>
                </a:schemeClr>
              </a:solidFill>
            </a:endParaRPr>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11</a:t>
            </a:fld>
            <a:endParaRPr kumimoji="0" lang="en-US"/>
          </a:p>
        </p:txBody>
      </p:sp>
      <p:sp>
        <p:nvSpPr>
          <p:cNvPr id="7"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smtClean="0">
                <a:ln>
                  <a:noFill/>
                </a:ln>
                <a:solidFill>
                  <a:schemeClr val="tx2"/>
                </a:solidFill>
                <a:effectLst/>
                <a:uLnTx/>
                <a:uFillTx/>
                <a:latin typeface="+mn-lt"/>
                <a:ea typeface="+mn-ea"/>
                <a:cs typeface="+mn-cs"/>
              </a:rPr>
              <a:t>XXV Valcamonica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382000" cy="5867400"/>
          </a:xfrm>
        </p:spPr>
        <p:txBody>
          <a:bodyPr>
            <a:noAutofit/>
          </a:bodyPr>
          <a:lstStyle/>
          <a:p>
            <a:pPr marL="0" indent="176213" algn="just">
              <a:buFont typeface="+mj-lt"/>
              <a:buAutoNum type="arabicPeriod"/>
            </a:pPr>
            <a:r>
              <a:rPr lang="en-US" sz="1100" b="1" dirty="0" smtClean="0"/>
              <a:t>Fig. 1.</a:t>
            </a:r>
            <a:r>
              <a:rPr lang="en-US" sz="1100" dirty="0" smtClean="0"/>
              <a:t> Armenian Rock art: the Earth as the global life-giving - Cross (a), direct and oblique crosses as a union of male (with male sign) and female (b) and winged cross (c).</a:t>
            </a:r>
          </a:p>
          <a:p>
            <a:pPr marL="0" indent="176213" algn="just">
              <a:buFont typeface="+mj-lt"/>
              <a:buAutoNum type="arabicPeriod"/>
            </a:pPr>
            <a:r>
              <a:rPr lang="en-US" sz="1100" b="1" dirty="0" smtClean="0"/>
              <a:t>Fig. </a:t>
            </a:r>
            <a:r>
              <a:rPr lang="hy-AM" sz="1100" b="1" dirty="0" smtClean="0"/>
              <a:t>2</a:t>
            </a:r>
            <a:r>
              <a:rPr lang="en-US" sz="1100" b="1" dirty="0" smtClean="0"/>
              <a:t>.</a:t>
            </a:r>
            <a:r>
              <a:rPr lang="en-US" sz="1100" dirty="0" smtClean="0"/>
              <a:t> Armenian Rock art:  a cross and newborn (a, b). The Cross and the eight-pointed star and World Tire (c), Heavenly Thunder (d).</a:t>
            </a:r>
          </a:p>
          <a:p>
            <a:pPr marL="0" indent="176213" algn="just">
              <a:buFont typeface="+mj-lt"/>
              <a:buAutoNum type="arabicPeriod"/>
            </a:pPr>
            <a:r>
              <a:rPr lang="en-US" sz="1100" b="1" dirty="0" smtClean="0"/>
              <a:t>Fig. </a:t>
            </a:r>
            <a:r>
              <a:rPr lang="hy-AM" sz="1100" b="1" dirty="0" smtClean="0"/>
              <a:t>3</a:t>
            </a:r>
            <a:r>
              <a:rPr lang="en-US" sz="1100" b="1" dirty="0" smtClean="0"/>
              <a:t>.</a:t>
            </a:r>
            <a:r>
              <a:rPr lang="en-US" sz="1100" dirty="0" smtClean="0"/>
              <a:t> Armenian Rock art: fight the forces of good  as swastika (a) with the forces of evil (celestial bull) and the national flag of Nazi Germany (b). The celestial bird fighting with snake.</a:t>
            </a:r>
            <a:r>
              <a:rPr lang="hy-AM" sz="1100" dirty="0" smtClean="0"/>
              <a:t> (c).</a:t>
            </a:r>
            <a:r>
              <a:rPr lang="en-US" sz="1100" dirty="0" smtClean="0"/>
              <a:t> Swastika on the polished ceramics</a:t>
            </a:r>
            <a:r>
              <a:rPr lang="hy-AM" sz="1100" dirty="0" smtClean="0"/>
              <a:t> (d)</a:t>
            </a:r>
            <a:r>
              <a:rPr lang="en-US" sz="1100" dirty="0" smtClean="0"/>
              <a:t>, </a:t>
            </a:r>
            <a:r>
              <a:rPr lang="en-US" sz="1100" dirty="0" err="1" smtClean="0"/>
              <a:t>Shengavit</a:t>
            </a:r>
            <a:r>
              <a:rPr lang="en-US" sz="1100" dirty="0" smtClean="0"/>
              <a:t>, Armenia (5-4 century BC). Swastika and the fight scene with the celestial bird fighting</a:t>
            </a:r>
            <a:r>
              <a:rPr lang="hy-AM" sz="1100" dirty="0" smtClean="0"/>
              <a:t> with</a:t>
            </a:r>
            <a:r>
              <a:rPr lang="en-US" sz="1100" dirty="0" smtClean="0"/>
              <a:t> fish </a:t>
            </a:r>
            <a:r>
              <a:rPr lang="hy-AM" sz="1100" dirty="0" smtClean="0"/>
              <a:t>(e), an </a:t>
            </a:r>
            <a:r>
              <a:rPr lang="en-US" sz="1100" dirty="0" smtClean="0"/>
              <a:t>artifact </a:t>
            </a:r>
            <a:r>
              <a:rPr lang="hy-AM" sz="1100" dirty="0" smtClean="0"/>
              <a:t>from</a:t>
            </a:r>
            <a:r>
              <a:rPr lang="en-US" sz="1100" dirty="0" smtClean="0"/>
              <a:t> Samarra (Iraq),  4th century BC, Berlin.</a:t>
            </a:r>
          </a:p>
          <a:p>
            <a:pPr marL="0" indent="176213" algn="just">
              <a:buFont typeface="+mj-lt"/>
              <a:buAutoNum type="arabicPeriod"/>
            </a:pPr>
            <a:r>
              <a:rPr lang="en-US" sz="1100" b="1" dirty="0" smtClean="0"/>
              <a:t>Fig. </a:t>
            </a:r>
            <a:r>
              <a:rPr lang="hy-AM" sz="1100" b="1" dirty="0" smtClean="0"/>
              <a:t>4</a:t>
            </a:r>
            <a:r>
              <a:rPr lang="en-US" sz="1100" b="1" dirty="0" smtClean="0"/>
              <a:t>.</a:t>
            </a:r>
            <a:r>
              <a:rPr lang="en-US" sz="1100" dirty="0" smtClean="0"/>
              <a:t> Armenian Rock art: "The Christening in the cradle," the archetype of Madonna (a).  Venus-Aphrodite holding an infant and Luna-Selene </a:t>
            </a:r>
            <a:r>
              <a:rPr lang="hy-AM" sz="1100" dirty="0" smtClean="0"/>
              <a:t>from </a:t>
            </a:r>
            <a:r>
              <a:rPr lang="en-US" sz="1100" dirty="0" smtClean="0"/>
              <a:t>Roman-era relief (b). Madonna </a:t>
            </a:r>
            <a:r>
              <a:rPr lang="en-US" sz="1100" dirty="0" err="1" smtClean="0"/>
              <a:t>Litta</a:t>
            </a:r>
            <a:r>
              <a:rPr lang="en-US" sz="1100" dirty="0" smtClean="0"/>
              <a:t> (Leonardo </a:t>
            </a:r>
            <a:r>
              <a:rPr lang="en-US" sz="1100" dirty="0" err="1" smtClean="0"/>
              <a:t>da</a:t>
            </a:r>
            <a:r>
              <a:rPr lang="en-US" sz="1100" dirty="0" smtClean="0"/>
              <a:t> Vinci), St. Petersburg, State Hermitage (c).</a:t>
            </a:r>
          </a:p>
          <a:p>
            <a:pPr marL="0" indent="176213" algn="just">
              <a:buFont typeface="+mj-lt"/>
              <a:buAutoNum type="arabicPeriod"/>
            </a:pPr>
            <a:r>
              <a:rPr lang="en-US" sz="1100" b="1" dirty="0" smtClean="0"/>
              <a:t>Fig. 5.</a:t>
            </a:r>
            <a:r>
              <a:rPr lang="en-US" sz="1100" dirty="0" smtClean="0"/>
              <a:t>  The motive of the tree of life</a:t>
            </a:r>
            <a:r>
              <a:rPr lang="hy-AM" sz="1100" dirty="0" smtClean="0"/>
              <a:t> as</a:t>
            </a:r>
            <a:r>
              <a:rPr lang="en-US" sz="1100" dirty="0" smtClean="0"/>
              <a:t> prototype of  menorah, Armenian rock art (a). </a:t>
            </a:r>
            <a:r>
              <a:rPr lang="hy-AM" sz="1100" dirty="0" smtClean="0"/>
              <a:t>T</a:t>
            </a:r>
            <a:r>
              <a:rPr lang="en-US" sz="1100" dirty="0" smtClean="0"/>
              <a:t>he </a:t>
            </a:r>
            <a:r>
              <a:rPr lang="hy-AM" sz="1100" dirty="0" smtClean="0"/>
              <a:t>stone </a:t>
            </a:r>
            <a:r>
              <a:rPr lang="en-US" sz="1100" dirty="0" smtClean="0"/>
              <a:t>“tree of life”, the Museum "</a:t>
            </a:r>
            <a:r>
              <a:rPr lang="en-US" sz="1100" dirty="0" err="1" smtClean="0"/>
              <a:t>Erebuni</a:t>
            </a:r>
            <a:r>
              <a:rPr lang="en-US" sz="1100" dirty="0" smtClean="0"/>
              <a:t>" Armenia (b). The tree of life with sun and plant elements - similar eight-pointed cross, </a:t>
            </a:r>
            <a:r>
              <a:rPr lang="en-US" sz="1100" dirty="0" err="1" smtClean="0"/>
              <a:t>Urartu</a:t>
            </a:r>
            <a:r>
              <a:rPr lang="en-US" sz="1100" dirty="0" smtClean="0"/>
              <a:t>, 9-7 BC (c). Coin (</a:t>
            </a:r>
            <a:r>
              <a:rPr lang="en-US" sz="1100" dirty="0" err="1" smtClean="0"/>
              <a:t>Matityahu</a:t>
            </a:r>
            <a:r>
              <a:rPr lang="en-US" sz="1100" dirty="0" smtClean="0"/>
              <a:t>) </a:t>
            </a:r>
            <a:r>
              <a:rPr lang="en-US" sz="1100" dirty="0" err="1" smtClean="0"/>
              <a:t>Antigonus</a:t>
            </a:r>
            <a:r>
              <a:rPr lang="en-US" sz="1100" dirty="0" smtClean="0"/>
              <a:t> II the last king of Judah (d) from the </a:t>
            </a:r>
            <a:r>
              <a:rPr lang="en-US" sz="1100" dirty="0" err="1" smtClean="0"/>
              <a:t>Hasmonean</a:t>
            </a:r>
            <a:r>
              <a:rPr lang="en-US" sz="1100" dirty="0" smtClean="0"/>
              <a:t> dynasty (37 year BC).</a:t>
            </a:r>
          </a:p>
          <a:p>
            <a:pPr marL="0" indent="176213" algn="just">
              <a:buFont typeface="+mj-lt"/>
              <a:buAutoNum type="arabicPeriod"/>
            </a:pPr>
            <a:r>
              <a:rPr lang="en-US" sz="1100" b="1" dirty="0" smtClean="0"/>
              <a:t>Fig. 6.</a:t>
            </a:r>
            <a:r>
              <a:rPr lang="en-US" sz="1100" dirty="0" smtClean="0"/>
              <a:t> Solar cart. Armenian rock art (a). </a:t>
            </a:r>
            <a:r>
              <a:rPr lang="en-US" sz="1100" dirty="0" err="1" smtClean="0"/>
              <a:t>Solvognen</a:t>
            </a:r>
            <a:r>
              <a:rPr lang="en-US" sz="1100" dirty="0" smtClean="0"/>
              <a:t>, XVIII - XVII centuries BC, gold. The National Museum of Denmark, Copenhagen (b).</a:t>
            </a:r>
          </a:p>
          <a:p>
            <a:pPr marL="0" indent="176213" algn="just">
              <a:buFont typeface="+mj-lt"/>
              <a:buAutoNum type="arabicPeriod"/>
            </a:pPr>
            <a:r>
              <a:rPr lang="en-US" sz="1100" b="1" dirty="0" smtClean="0"/>
              <a:t>Fig. 7.</a:t>
            </a:r>
            <a:r>
              <a:rPr lang="en-US" sz="1100" dirty="0" smtClean="0"/>
              <a:t> Divine hero as а male symbol of a unit  of Heavenly and Earthly worlds, Armenian rock art (a). David by Michelangelo (b).</a:t>
            </a:r>
          </a:p>
          <a:p>
            <a:pPr marL="0" indent="176213" algn="just">
              <a:buFont typeface="+mj-lt"/>
              <a:buAutoNum type="arabicPeriod"/>
            </a:pPr>
            <a:r>
              <a:rPr lang="en-US" sz="1100" b="1" dirty="0" smtClean="0"/>
              <a:t>Fig. 8.</a:t>
            </a:r>
            <a:r>
              <a:rPr lang="en-US" sz="1100" dirty="0" smtClean="0"/>
              <a:t> Armenian rock art: the transformation of the hero motif struggle with the celestial serpent, dragon, Armenian Rock art (b). 7th century depiction of Odin on a </a:t>
            </a:r>
            <a:r>
              <a:rPr lang="en-US" sz="1100" dirty="0" err="1" smtClean="0"/>
              <a:t>Vendel</a:t>
            </a:r>
            <a:r>
              <a:rPr lang="en-US" sz="1100" dirty="0" smtClean="0"/>
              <a:t> helmet plate, </a:t>
            </a:r>
            <a:r>
              <a:rPr lang="en-US" sz="1100" dirty="0" err="1" smtClean="0"/>
              <a:t>Uppland</a:t>
            </a:r>
            <a:r>
              <a:rPr lang="en-US" sz="1100" dirty="0" smtClean="0"/>
              <a:t> (c).</a:t>
            </a:r>
          </a:p>
          <a:p>
            <a:pPr marL="0" indent="176213" algn="just">
              <a:buFont typeface="+mj-lt"/>
              <a:buAutoNum type="arabicPeriod"/>
            </a:pPr>
            <a:r>
              <a:rPr lang="en-US" sz="1100" b="1" dirty="0" smtClean="0"/>
              <a:t>Fig. 9</a:t>
            </a:r>
            <a:r>
              <a:rPr lang="en-US" sz="1100" dirty="0" smtClean="0"/>
              <a:t>. Eight-pointed crosses with a stepped base on cross-stones of </a:t>
            </a:r>
            <a:r>
              <a:rPr lang="en-US" sz="1100" dirty="0" err="1" smtClean="0"/>
              <a:t>Garni</a:t>
            </a:r>
            <a:r>
              <a:rPr lang="en-US" sz="1100" dirty="0" smtClean="0"/>
              <a:t> and </a:t>
            </a:r>
            <a:r>
              <a:rPr lang="en-US" sz="1100" dirty="0" err="1" smtClean="0"/>
              <a:t>Geghard</a:t>
            </a:r>
            <a:r>
              <a:rPr lang="en-US" sz="1100" dirty="0" smtClean="0"/>
              <a:t> Armenia (a). The flag of Great Britain (b).</a:t>
            </a:r>
          </a:p>
          <a:p>
            <a:pPr marL="0" indent="176213" algn="just">
              <a:buFont typeface="+mj-lt"/>
              <a:buAutoNum type="arabicPeriod"/>
            </a:pPr>
            <a:r>
              <a:rPr lang="en-US" sz="1100" b="1" dirty="0" smtClean="0"/>
              <a:t>Fig. 10.</a:t>
            </a:r>
            <a:r>
              <a:rPr lang="en-US" sz="1100" dirty="0" smtClean="0"/>
              <a:t> Fragments of the Armenian stone Encyclopedia of symbols, </a:t>
            </a:r>
            <a:r>
              <a:rPr lang="en-US" sz="1100" dirty="0" err="1" smtClean="0"/>
              <a:t>Buzhakan</a:t>
            </a:r>
            <a:r>
              <a:rPr lang="en-US" sz="1100" dirty="0" smtClean="0"/>
              <a:t>. </a:t>
            </a:r>
          </a:p>
          <a:p>
            <a:pPr marL="0" indent="176213">
              <a:buFont typeface="+mj-lt"/>
              <a:buAutoNum type="arabicPeriod"/>
            </a:pPr>
            <a:r>
              <a:rPr lang="en-US" sz="1100" b="1" dirty="0" smtClean="0"/>
              <a:t>Fig</a:t>
            </a:r>
            <a:r>
              <a:rPr lang="en-US" sz="1100" dirty="0" smtClean="0"/>
              <a:t>. 11. The </a:t>
            </a:r>
            <a:r>
              <a:rPr lang="en-US" sz="1100" dirty="0" err="1" smtClean="0"/>
              <a:t>Geghama</a:t>
            </a:r>
            <a:r>
              <a:rPr lang="en-US" sz="1100" dirty="0" smtClean="0"/>
              <a:t> Mountains (Armenia) </a:t>
            </a:r>
          </a:p>
          <a:p>
            <a:pPr marL="0" indent="176213">
              <a:buFont typeface="+mj-lt"/>
              <a:buAutoNum type="arabicPeriod"/>
            </a:pPr>
            <a:r>
              <a:rPr lang="en-US" sz="1100" dirty="0" smtClean="0"/>
              <a:t>Fig. 12. The Rock Art of the </a:t>
            </a:r>
            <a:r>
              <a:rPr lang="en-US" sz="1100" dirty="0" err="1" smtClean="0"/>
              <a:t>Geghama</a:t>
            </a:r>
            <a:r>
              <a:rPr lang="en-US" sz="1100" dirty="0" smtClean="0"/>
              <a:t> Mountains</a:t>
            </a:r>
            <a:endParaRPr lang="hy-AM" sz="1100" dirty="0" smtClean="0"/>
          </a:p>
          <a:p>
            <a:pPr marL="0" indent="176213">
              <a:buFont typeface="+mj-lt"/>
              <a:buAutoNum type="arabicPeriod"/>
            </a:pPr>
            <a:r>
              <a:rPr lang="en-US" sz="1100" dirty="0" smtClean="0"/>
              <a:t>Fig. 13. </a:t>
            </a:r>
            <a:r>
              <a:rPr lang="en-US" sz="1100" dirty="0" err="1" smtClean="0"/>
              <a:t>Pokar</a:t>
            </a:r>
            <a:r>
              <a:rPr lang="en-US" sz="1100" dirty="0" smtClean="0"/>
              <a:t> volcano (Armenia) </a:t>
            </a:r>
            <a:endParaRPr lang="hy-AM" sz="1100" dirty="0" smtClean="0"/>
          </a:p>
          <a:p>
            <a:pPr marL="0" indent="176213">
              <a:buFont typeface="+mj-lt"/>
              <a:buAutoNum type="arabicPeriod"/>
            </a:pPr>
            <a:r>
              <a:rPr lang="hy-AM" sz="1100" dirty="0" smtClean="0"/>
              <a:t>Fig. 14. </a:t>
            </a:r>
            <a:r>
              <a:rPr lang="hy-AM" sz="1100" b="1" spc="-50" dirty="0" smtClean="0">
                <a:ln w="3175">
                  <a:noFill/>
                </a:ln>
                <a:solidFill>
                  <a:schemeClr val="tx2"/>
                </a:solidFill>
              </a:rPr>
              <a:t>The Ughtasar </a:t>
            </a:r>
            <a:r>
              <a:rPr lang="en-US" sz="1100" dirty="0" smtClean="0"/>
              <a:t>Volcano</a:t>
            </a:r>
            <a:r>
              <a:rPr lang="hy-AM" sz="1100" b="1" spc="-50" dirty="0" smtClean="0">
                <a:ln w="3175">
                  <a:noFill/>
                </a:ln>
                <a:solidFill>
                  <a:schemeClr val="tx2"/>
                </a:solidFill>
              </a:rPr>
              <a:t> with many rock paintings </a:t>
            </a:r>
            <a:r>
              <a:rPr lang="en-US" sz="1100" b="1" spc="-50" dirty="0" smtClean="0">
                <a:ln w="3175">
                  <a:noFill/>
                </a:ln>
                <a:solidFill>
                  <a:schemeClr val="tx2"/>
                </a:solidFill>
              </a:rPr>
              <a:t>(Armenia) </a:t>
            </a:r>
            <a:endParaRPr lang="hy-AM" sz="1100" b="1" spc="-50" dirty="0" smtClean="0">
              <a:ln w="3175">
                <a:noFill/>
              </a:ln>
              <a:solidFill>
                <a:schemeClr val="tx2"/>
              </a:solidFill>
            </a:endParaRPr>
          </a:p>
          <a:p>
            <a:pPr marL="0" indent="176213">
              <a:buFont typeface="+mj-lt"/>
              <a:buAutoNum type="arabicPeriod"/>
            </a:pPr>
            <a:r>
              <a:rPr lang="en-US" sz="1100" dirty="0" smtClean="0"/>
              <a:t>Fig. 15</a:t>
            </a:r>
            <a:r>
              <a:rPr lang="hy-AM" sz="1100" dirty="0" smtClean="0"/>
              <a:t>-16</a:t>
            </a:r>
            <a:r>
              <a:rPr lang="en-US" sz="1100" dirty="0" smtClean="0"/>
              <a:t>. The </a:t>
            </a:r>
            <a:r>
              <a:rPr lang="en-US" sz="1100" dirty="0" err="1" smtClean="0"/>
              <a:t>Ukhtasar</a:t>
            </a:r>
            <a:r>
              <a:rPr lang="en-US" sz="1100" dirty="0" smtClean="0"/>
              <a:t> Volcano Rock Art, Armenia</a:t>
            </a:r>
            <a:endParaRPr lang="hy-AM" sz="1100" dirty="0" smtClean="0"/>
          </a:p>
          <a:p>
            <a:pPr marL="0" indent="176213">
              <a:buFont typeface="+mj-lt"/>
              <a:buAutoNum type="arabicPeriod"/>
            </a:pPr>
            <a:r>
              <a:rPr lang="en-US" sz="1100" dirty="0" smtClean="0"/>
              <a:t>Fig. 17. </a:t>
            </a:r>
            <a:r>
              <a:rPr lang="en-US" sz="1100" dirty="0" err="1" smtClean="0"/>
              <a:t>Ajdahak</a:t>
            </a:r>
            <a:r>
              <a:rPr lang="en-US" sz="1100" dirty="0" smtClean="0"/>
              <a:t> Volcano with many rock paintings that have been carved before the eruption of the volcano (Armenia)</a:t>
            </a:r>
            <a:endParaRPr lang="hy-AM" sz="1100" dirty="0" smtClean="0"/>
          </a:p>
          <a:p>
            <a:pPr marL="0" indent="176213">
              <a:buFont typeface="+mj-lt"/>
              <a:buAutoNum type="arabicPeriod"/>
            </a:pPr>
            <a:r>
              <a:rPr lang="en-US" sz="1100" dirty="0" smtClean="0"/>
              <a:t>Fig. 18</a:t>
            </a:r>
            <a:r>
              <a:rPr lang="hy-AM" sz="1100" dirty="0" smtClean="0"/>
              <a:t>-2</a:t>
            </a:r>
            <a:r>
              <a:rPr lang="en-US" sz="1100" dirty="0" smtClean="0"/>
              <a:t>8.  The </a:t>
            </a:r>
            <a:r>
              <a:rPr lang="en-US" sz="1100" dirty="0" err="1" smtClean="0"/>
              <a:t>Ajdahak</a:t>
            </a:r>
            <a:r>
              <a:rPr lang="en-US" sz="1100" dirty="0" smtClean="0"/>
              <a:t> Volcano Rock Art, Armenia </a:t>
            </a:r>
            <a:br>
              <a:rPr lang="en-US" sz="1100" dirty="0" smtClean="0"/>
            </a:br>
            <a:r>
              <a:rPr lang="en-US" sz="1100" dirty="0" smtClean="0"/>
              <a:t/>
            </a:r>
            <a:br>
              <a:rPr lang="en-US" sz="1100" dirty="0" smtClean="0"/>
            </a:br>
            <a:r>
              <a:rPr lang="en-US" sz="1100" dirty="0" smtClean="0"/>
              <a:t/>
            </a:r>
            <a:br>
              <a:rPr lang="en-US" sz="1100" dirty="0" smtClean="0"/>
            </a:br>
            <a:endParaRPr lang="en-US" sz="1100" dirty="0" smtClean="0"/>
          </a:p>
          <a:p>
            <a:endParaRPr lang="en-US" sz="1100" dirty="0"/>
          </a:p>
        </p:txBody>
      </p:sp>
      <p:sp>
        <p:nvSpPr>
          <p:cNvPr id="4" name="Title 3"/>
          <p:cNvSpPr>
            <a:spLocks noGrp="1"/>
          </p:cNvSpPr>
          <p:nvPr>
            <p:ph type="title"/>
          </p:nvPr>
        </p:nvSpPr>
        <p:spPr>
          <a:xfrm>
            <a:off x="457200" y="76200"/>
            <a:ext cx="8229600" cy="685800"/>
          </a:xfrm>
        </p:spPr>
        <p:txBody>
          <a:bodyPr>
            <a:normAutofit/>
          </a:bodyPr>
          <a:lstStyle/>
          <a:p>
            <a:r>
              <a:rPr sz="2000" b="1" smtClean="0">
                <a:solidFill>
                  <a:schemeClr val="accent1">
                    <a:lumMod val="40000"/>
                    <a:lumOff val="60000"/>
                  </a:schemeClr>
                </a:solidFill>
              </a:rPr>
              <a:t>Figures</a:t>
            </a:r>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12</a:t>
            </a:fld>
            <a:endParaRPr kumimoji="0" lang="en-US"/>
          </a:p>
        </p:txBody>
      </p:sp>
      <p:sp>
        <p:nvSpPr>
          <p:cNvPr id="7"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smtClean="0">
                <a:ln>
                  <a:noFill/>
                </a:ln>
                <a:solidFill>
                  <a:schemeClr val="tx2"/>
                </a:solidFill>
                <a:effectLst/>
                <a:uLnTx/>
                <a:uFillTx/>
                <a:latin typeface="+mn-lt"/>
                <a:ea typeface="+mn-ea"/>
                <a:cs typeface="+mn-cs"/>
              </a:rPr>
              <a:t>XXV Valcamonica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05400"/>
            <a:ext cx="7010400" cy="1066800"/>
          </a:xfrm>
        </p:spPr>
        <p:txBody>
          <a:bodyPr>
            <a:normAutofit/>
          </a:bodyPr>
          <a:lstStyle/>
          <a:p>
            <a:pPr algn="ctr"/>
            <a:r>
              <a:rPr lang="hy-AM" dirty="0" smtClean="0"/>
              <a:t>Fig. 1. </a:t>
            </a:r>
            <a:r>
              <a:rPr smtClean="0"/>
              <a:t>Armenian Rock  Art: the Earth as the global life-giving - Cross (a), direct and oblique crosses as a union of male (with male sign) and female (b) and winged cross (c)</a:t>
            </a:r>
            <a:endParaRPr lang="en-US" dirty="0"/>
          </a:p>
        </p:txBody>
      </p:sp>
      <p:sp>
        <p:nvSpPr>
          <p:cNvPr id="3" name="Picture Placeholder 2"/>
          <p:cNvSpPr>
            <a:spLocks noGrp="1"/>
          </p:cNvSpPr>
          <p:nvPr>
            <p:ph type="pic" idx="1"/>
          </p:nvPr>
        </p:nvSpPr>
        <p:spPr>
          <a:xfrm>
            <a:off x="533400" y="609600"/>
            <a:ext cx="8229600" cy="3276600"/>
          </a:xfrm>
        </p:spPr>
      </p:sp>
      <p:pic>
        <p:nvPicPr>
          <p:cNvPr id="1034" name="Рисунок 34" descr="image002"/>
          <p:cNvPicPr>
            <a:picLocks noChangeAspect="1" noChangeArrowheads="1"/>
          </p:cNvPicPr>
          <p:nvPr/>
        </p:nvPicPr>
        <p:blipFill>
          <a:blip r:embed="rId2"/>
          <a:srcRect/>
          <a:stretch>
            <a:fillRect/>
          </a:stretch>
        </p:blipFill>
        <p:spPr bwMode="auto">
          <a:xfrm>
            <a:off x="1066800" y="1066800"/>
            <a:ext cx="1266825" cy="2205766"/>
          </a:xfrm>
          <a:prstGeom prst="rect">
            <a:avLst/>
          </a:prstGeom>
          <a:ln>
            <a:noFill/>
          </a:ln>
          <a:effectLst>
            <a:outerShdw blurRad="190500" algn="tl" rotWithShape="0">
              <a:srgbClr val="000000">
                <a:alpha val="70000"/>
              </a:srgbClr>
            </a:outerShdw>
          </a:effectLst>
        </p:spPr>
      </p:pic>
      <p:pic>
        <p:nvPicPr>
          <p:cNvPr id="1032" name="Picture 5" descr="151"/>
          <p:cNvPicPr>
            <a:picLocks noChangeAspect="1" noChangeArrowheads="1"/>
          </p:cNvPicPr>
          <p:nvPr/>
        </p:nvPicPr>
        <p:blipFill>
          <a:blip r:embed="rId3"/>
          <a:srcRect l="2371" t="22476" r="3250" b="18988"/>
          <a:stretch>
            <a:fillRect/>
          </a:stretch>
        </p:blipFill>
        <p:spPr bwMode="auto">
          <a:xfrm>
            <a:off x="6324458" y="1524000"/>
            <a:ext cx="1914099" cy="1554480"/>
          </a:xfrm>
          <a:prstGeom prst="rect">
            <a:avLst/>
          </a:prstGeom>
          <a:ln>
            <a:noFill/>
          </a:ln>
          <a:effectLst>
            <a:outerShdw blurRad="190500" algn="tl" rotWithShape="0">
              <a:srgbClr val="000000">
                <a:alpha val="70000"/>
              </a:srgbClr>
            </a:outerShdw>
          </a:effectLst>
        </p:spPr>
      </p:pic>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524000" y="32766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4267200" y="3200400"/>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2" name="Rectangle 11"/>
          <p:cNvSpPr/>
          <p:nvPr/>
        </p:nvSpPr>
        <p:spPr>
          <a:xfrm>
            <a:off x="7162800" y="3200400"/>
            <a:ext cx="290464" cy="369332"/>
          </a:xfrm>
          <a:prstGeom prst="rect">
            <a:avLst/>
          </a:prstGeom>
        </p:spPr>
        <p:txBody>
          <a:bodyPr wrap="none">
            <a:spAutoFit/>
          </a:bodyPr>
          <a:lstStyle/>
          <a:p>
            <a:r>
              <a:rPr lang="en-US" dirty="0" smtClean="0">
                <a:solidFill>
                  <a:schemeClr val="bg1"/>
                </a:solidFill>
              </a:rPr>
              <a:t>c</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13</a:t>
            </a:fld>
            <a:endParaRPr kumimoji="0" lang="en-US"/>
          </a:p>
        </p:txBody>
      </p:sp>
      <p:sp>
        <p:nvSpPr>
          <p:cNvPr id="15"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fig1"/>
          <p:cNvPicPr>
            <a:picLocks noChangeAspect="1" noChangeArrowheads="1"/>
          </p:cNvPicPr>
          <p:nvPr/>
        </p:nvPicPr>
        <p:blipFill>
          <a:blip r:embed="rId4"/>
          <a:srcRect/>
          <a:stretch>
            <a:fillRect/>
          </a:stretch>
        </p:blipFill>
        <p:spPr bwMode="auto">
          <a:xfrm>
            <a:off x="3254829" y="1523999"/>
            <a:ext cx="2155371" cy="1554480"/>
          </a:xfrm>
          <a:prstGeom prst="rect">
            <a:avLst/>
          </a:prstGeom>
          <a:ln>
            <a:noFill/>
          </a:ln>
          <a:effectLst>
            <a:outerShdw blurRad="190500" algn="tl" rotWithShape="0">
              <a:srgbClr val="000000">
                <a:alpha val="70000"/>
              </a:srgbClr>
            </a:outerShdw>
          </a:effectLst>
        </p:spPr>
      </p:pic>
      <p:cxnSp>
        <p:nvCxnSpPr>
          <p:cNvPr id="16" name="Straight Connector 15"/>
          <p:cNvCxnSpPr/>
          <p:nvPr/>
        </p:nvCxnSpPr>
        <p:spPr>
          <a:xfrm rot="16200000" flipH="1">
            <a:off x="3086099" y="3405107"/>
            <a:ext cx="14478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114800" y="3429000"/>
            <a:ext cx="1371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descr="fig3.jpg"/>
          <p:cNvPicPr/>
          <p:nvPr/>
        </p:nvPicPr>
        <p:blipFill>
          <a:blip r:embed="rId5"/>
          <a:stretch>
            <a:fillRect/>
          </a:stretch>
        </p:blipFill>
        <p:spPr>
          <a:xfrm>
            <a:off x="4572000" y="4131733"/>
            <a:ext cx="457200" cy="364067"/>
          </a:xfrm>
          <a:prstGeom prst="rect">
            <a:avLst/>
          </a:prstGeom>
          <a:ln>
            <a:solidFill>
              <a:schemeClr val="accent1"/>
            </a:solidFill>
          </a:ln>
        </p:spPr>
      </p:pic>
      <p:pic>
        <p:nvPicPr>
          <p:cNvPr id="23" name="Picture 22" descr="fig2.jpg"/>
          <p:cNvPicPr/>
          <p:nvPr/>
        </p:nvPicPr>
        <p:blipFill>
          <a:blip r:embed="rId6"/>
          <a:stretch>
            <a:fillRect/>
          </a:stretch>
        </p:blipFill>
        <p:spPr>
          <a:xfrm>
            <a:off x="3633060" y="4144641"/>
            <a:ext cx="350520" cy="365760"/>
          </a:xfrm>
          <a:prstGeom prst="rect">
            <a:avLst/>
          </a:prstGeom>
          <a:ln>
            <a:solidFill>
              <a:schemeClr val="accent1"/>
            </a:solidFill>
          </a:ln>
        </p:spPr>
      </p:pic>
      <p:pic>
        <p:nvPicPr>
          <p:cNvPr id="25" name="Picture 24" descr="fig4.jpg"/>
          <p:cNvPicPr>
            <a:picLocks noChangeAspect="1"/>
          </p:cNvPicPr>
          <p:nvPr/>
        </p:nvPicPr>
        <p:blipFill>
          <a:blip r:embed="rId7"/>
          <a:stretch>
            <a:fillRect/>
          </a:stretch>
        </p:blipFill>
        <p:spPr>
          <a:xfrm>
            <a:off x="4114800" y="4648200"/>
            <a:ext cx="457200" cy="537210"/>
          </a:xfrm>
          <a:prstGeom prst="rect">
            <a:avLst/>
          </a:prstGeom>
          <a:ln>
            <a:solidFill>
              <a:schemeClr val="accent1"/>
            </a:solidFill>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1"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4)">
                                      <p:cBhvr>
                                        <p:cTn id="10" dur="1000"/>
                                        <p:tgtEl>
                                          <p:spTgt spid="23"/>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500"/>
                            </p:stCondLst>
                            <p:childTnLst>
                              <p:par>
                                <p:cTn id="16" presetID="21" presetClass="entr" presetSubtype="4"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4)">
                                      <p:cBhvr>
                                        <p:cTn id="18" dur="1000"/>
                                        <p:tgtEl>
                                          <p:spTgt spid="22"/>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48200"/>
            <a:ext cx="7239000" cy="1066800"/>
          </a:xfrm>
        </p:spPr>
        <p:txBody>
          <a:bodyPr>
            <a:normAutofit/>
          </a:bodyPr>
          <a:lstStyle/>
          <a:p>
            <a:pPr algn="ctr"/>
            <a:r>
              <a:rPr lang="hy-AM" dirty="0" smtClean="0"/>
              <a:t>Fig. 2. </a:t>
            </a:r>
            <a:r>
              <a:rPr smtClean="0"/>
              <a:t>Armenian Rock  Art:  a cross and newborn (a, b). The Cross and the eight-pointed star and World Tire (c), Heavenly Thunder (d)</a:t>
            </a:r>
            <a:endParaRPr/>
          </a:p>
        </p:txBody>
      </p:sp>
      <p:sp>
        <p:nvSpPr>
          <p:cNvPr id="3" name="Picture Placeholder 2"/>
          <p:cNvSpPr>
            <a:spLocks noGrp="1"/>
          </p:cNvSpPr>
          <p:nvPr>
            <p:ph type="pic" idx="1"/>
          </p:nvPr>
        </p:nvSpPr>
        <p:spPr>
          <a:xfrm>
            <a:off x="457200" y="609600"/>
            <a:ext cx="8229600" cy="42672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371600" y="28194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4343400" y="2895600"/>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2" name="Rectangle 11"/>
          <p:cNvSpPr/>
          <p:nvPr/>
        </p:nvSpPr>
        <p:spPr>
          <a:xfrm>
            <a:off x="7239000" y="2819400"/>
            <a:ext cx="290464" cy="369332"/>
          </a:xfrm>
          <a:prstGeom prst="rect">
            <a:avLst/>
          </a:prstGeom>
        </p:spPr>
        <p:txBody>
          <a:bodyPr wrap="none">
            <a:spAutoFit/>
          </a:bodyPr>
          <a:lstStyle/>
          <a:p>
            <a:r>
              <a:rPr lang="en-US" dirty="0" smtClean="0">
                <a:solidFill>
                  <a:schemeClr val="bg1"/>
                </a:solidFill>
              </a:rPr>
              <a:t>c</a:t>
            </a:r>
            <a:endParaRPr lang="en-US" dirty="0">
              <a:solidFill>
                <a:schemeClr val="bg1"/>
              </a:solidFill>
            </a:endParaRPr>
          </a:p>
        </p:txBody>
      </p:sp>
      <p:pic>
        <p:nvPicPr>
          <p:cNvPr id="1026" name="Picture 54" descr="image055"/>
          <p:cNvPicPr>
            <a:picLocks noChangeAspect="1" noChangeArrowheads="1"/>
          </p:cNvPicPr>
          <p:nvPr/>
        </p:nvPicPr>
        <p:blipFill>
          <a:blip r:embed="rId2"/>
          <a:srcRect/>
          <a:stretch>
            <a:fillRect/>
          </a:stretch>
        </p:blipFill>
        <p:spPr bwMode="auto">
          <a:xfrm>
            <a:off x="762000" y="1179163"/>
            <a:ext cx="1536096" cy="1640237"/>
          </a:xfrm>
          <a:prstGeom prst="rect">
            <a:avLst/>
          </a:prstGeom>
          <a:ln>
            <a:noFill/>
          </a:ln>
          <a:effectLst>
            <a:outerShdw blurRad="190500" algn="tl" rotWithShape="0">
              <a:srgbClr val="000000">
                <a:alpha val="70000"/>
              </a:srgbClr>
            </a:outerShdw>
          </a:effectLst>
        </p:spPr>
      </p:pic>
      <p:pic>
        <p:nvPicPr>
          <p:cNvPr id="1029" name="Рисунок 9" descr="semya"/>
          <p:cNvPicPr>
            <a:picLocks noChangeAspect="1" noChangeArrowheads="1"/>
          </p:cNvPicPr>
          <p:nvPr/>
        </p:nvPicPr>
        <p:blipFill>
          <a:blip r:embed="rId3"/>
          <a:srcRect/>
          <a:stretch>
            <a:fillRect/>
          </a:stretch>
        </p:blipFill>
        <p:spPr bwMode="auto">
          <a:xfrm>
            <a:off x="2743200" y="1447800"/>
            <a:ext cx="3095897" cy="1371600"/>
          </a:xfrm>
          <a:prstGeom prst="rect">
            <a:avLst/>
          </a:prstGeom>
          <a:ln>
            <a:noFill/>
          </a:ln>
          <a:effectLst>
            <a:outerShdw blurRad="190500" algn="tl" rotWithShape="0">
              <a:srgbClr val="000000">
                <a:alpha val="70000"/>
              </a:srgbClr>
            </a:outerShdw>
          </a:effectLst>
        </p:spPr>
      </p:pic>
      <p:pic>
        <p:nvPicPr>
          <p:cNvPr id="1028" name="Рисунок 270" descr="image030"/>
          <p:cNvPicPr>
            <a:picLocks noChangeAspect="1" noChangeArrowheads="1"/>
          </p:cNvPicPr>
          <p:nvPr/>
        </p:nvPicPr>
        <p:blipFill>
          <a:blip r:embed="rId4"/>
          <a:srcRect/>
          <a:stretch>
            <a:fillRect/>
          </a:stretch>
        </p:blipFill>
        <p:spPr bwMode="auto">
          <a:xfrm>
            <a:off x="6324600" y="1447800"/>
            <a:ext cx="2091350" cy="1371600"/>
          </a:xfrm>
          <a:prstGeom prst="rect">
            <a:avLst/>
          </a:prstGeom>
          <a:ln>
            <a:noFill/>
          </a:ln>
          <a:effectLst>
            <a:outerShdw blurRad="190500" algn="tl" rotWithShape="0">
              <a:srgbClr val="000000">
                <a:alpha val="70000"/>
              </a:srgbClr>
            </a:outerShdw>
          </a:effectLst>
        </p:spPr>
      </p:pic>
      <p:pic>
        <p:nvPicPr>
          <p:cNvPr id="1027" name="Рисунок 267" descr="image010"/>
          <p:cNvPicPr>
            <a:picLocks noChangeAspect="1" noChangeArrowheads="1"/>
          </p:cNvPicPr>
          <p:nvPr/>
        </p:nvPicPr>
        <p:blipFill>
          <a:blip r:embed="rId5"/>
          <a:srcRect b="34708"/>
          <a:stretch>
            <a:fillRect/>
          </a:stretch>
        </p:blipFill>
        <p:spPr bwMode="auto">
          <a:xfrm>
            <a:off x="3581400" y="3362325"/>
            <a:ext cx="2169419" cy="981075"/>
          </a:xfrm>
          <a:prstGeom prst="rect">
            <a:avLst/>
          </a:prstGeom>
          <a:ln>
            <a:noFill/>
          </a:ln>
          <a:effectLst>
            <a:outerShdw blurRad="190500" algn="tl" rotWithShape="0">
              <a:srgbClr val="000000">
                <a:alpha val="70000"/>
              </a:srgbClr>
            </a:outerShdw>
          </a:effectLst>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p:cNvSpPr/>
          <p:nvPr/>
        </p:nvSpPr>
        <p:spPr>
          <a:xfrm>
            <a:off x="4495800" y="4343400"/>
            <a:ext cx="316112" cy="369332"/>
          </a:xfrm>
          <a:prstGeom prst="rect">
            <a:avLst/>
          </a:prstGeom>
        </p:spPr>
        <p:txBody>
          <a:bodyPr wrap="none">
            <a:spAutoFit/>
          </a:bodyPr>
          <a:lstStyle/>
          <a:p>
            <a:r>
              <a:rPr lang="en-US" dirty="0" smtClean="0">
                <a:solidFill>
                  <a:schemeClr val="bg1"/>
                </a:solidFill>
              </a:rPr>
              <a:t>d</a:t>
            </a:r>
            <a:endParaRPr lang="en-US" dirty="0">
              <a:solidFill>
                <a:schemeClr val="bg1"/>
              </a:solidFill>
            </a:endParaRPr>
          </a:p>
        </p:txBody>
      </p:sp>
      <p:sp>
        <p:nvSpPr>
          <p:cNvPr id="21" name="Slide Number Placeholder 20"/>
          <p:cNvSpPr>
            <a:spLocks noGrp="1"/>
          </p:cNvSpPr>
          <p:nvPr>
            <p:ph type="sldNum" sz="quarter" idx="11"/>
          </p:nvPr>
        </p:nvSpPr>
        <p:spPr/>
        <p:txBody>
          <a:bodyPr/>
          <a:lstStyle/>
          <a:p>
            <a:fld id="{D2E57653-3E58-4892-A7ED-712530ACC680}" type="slidenum">
              <a:rPr kumimoji="0" lang="en-US" smtClean="0"/>
              <a:pPr/>
              <a:t>14</a:t>
            </a:fld>
            <a:endParaRPr kumimoji="0" lang="en-US"/>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smtClean="0">
                <a:ln>
                  <a:noFill/>
                </a:ln>
                <a:solidFill>
                  <a:schemeClr val="tx1"/>
                </a:solidFill>
                <a:effectLst/>
                <a:uLnTx/>
                <a:uFillTx/>
                <a:latin typeface="+mn-lt"/>
                <a:ea typeface="+mn-ea"/>
                <a:cs typeface="+mn-cs"/>
              </a:rPr>
              <a:t>XXV Valcamonica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05400"/>
            <a:ext cx="7543800" cy="1447800"/>
          </a:xfrm>
        </p:spPr>
        <p:txBody>
          <a:bodyPr>
            <a:normAutofit fontScale="90000"/>
          </a:bodyPr>
          <a:lstStyle/>
          <a:p>
            <a:pPr algn="ctr"/>
            <a:r>
              <a:rPr lang="hy-AM" dirty="0" smtClean="0"/>
              <a:t>Fig. 3.  </a:t>
            </a:r>
            <a:r>
              <a:rPr smtClean="0"/>
              <a:t>Armenian Rock Art: fight the forces of good  as swastika (a) with the forces of evil (celestial bull) and the national flag of Nazi Germany (b). The celestial bird fighting with snake.</a:t>
            </a:r>
            <a:r>
              <a:rPr lang="hy-AM" dirty="0" smtClean="0"/>
              <a:t> (c).</a:t>
            </a:r>
            <a:r>
              <a:rPr smtClean="0"/>
              <a:t> Swastika on the polished ceramics</a:t>
            </a:r>
            <a:r>
              <a:rPr lang="hy-AM" dirty="0" smtClean="0"/>
              <a:t> (d)</a:t>
            </a:r>
            <a:r>
              <a:rPr smtClean="0"/>
              <a:t>, Shengavit, Armenia (5-4 century BC). Swastika and the fight scene with the celestial bird fighting</a:t>
            </a:r>
            <a:r>
              <a:rPr lang="hy-AM" dirty="0" smtClean="0"/>
              <a:t> with</a:t>
            </a:r>
            <a:r>
              <a:rPr smtClean="0"/>
              <a:t> fish </a:t>
            </a:r>
            <a:r>
              <a:rPr lang="hy-AM" dirty="0" smtClean="0"/>
              <a:t>(e), an </a:t>
            </a:r>
            <a:r>
              <a:rPr smtClean="0"/>
              <a:t>artifact </a:t>
            </a:r>
            <a:r>
              <a:rPr lang="hy-AM" dirty="0" smtClean="0"/>
              <a:t>from</a:t>
            </a:r>
            <a:r>
              <a:rPr smtClean="0"/>
              <a:t> Samarra (Iraq),  4th century BC, Berlin</a:t>
            </a:r>
            <a:br>
              <a:rPr smtClean="0"/>
            </a:br>
            <a:endParaRPr lang="en-US" dirty="0"/>
          </a:p>
        </p:txBody>
      </p:sp>
      <p:sp>
        <p:nvSpPr>
          <p:cNvPr id="3" name="Picture Placeholder 2"/>
          <p:cNvSpPr>
            <a:spLocks noGrp="1"/>
          </p:cNvSpPr>
          <p:nvPr>
            <p:ph type="pic" idx="1"/>
          </p:nvPr>
        </p:nvSpPr>
        <p:spPr>
          <a:xfrm>
            <a:off x="533400" y="609600"/>
            <a:ext cx="8229600" cy="44958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3133726" y="27432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5867400" y="2743200"/>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2" name="Rectangle 11"/>
          <p:cNvSpPr/>
          <p:nvPr/>
        </p:nvSpPr>
        <p:spPr>
          <a:xfrm>
            <a:off x="3124200" y="4431268"/>
            <a:ext cx="290464" cy="369332"/>
          </a:xfrm>
          <a:prstGeom prst="rect">
            <a:avLst/>
          </a:prstGeom>
        </p:spPr>
        <p:txBody>
          <a:bodyPr wrap="none">
            <a:spAutoFit/>
          </a:bodyPr>
          <a:lstStyle/>
          <a:p>
            <a:r>
              <a:rPr lang="en-US" dirty="0" smtClean="0">
                <a:solidFill>
                  <a:schemeClr val="bg1"/>
                </a:solidFill>
              </a:rPr>
              <a:t>c</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15</a:t>
            </a:fld>
            <a:endParaRPr kumimoji="0" lang="en-US"/>
          </a:p>
        </p:txBody>
      </p:sp>
      <p:pic>
        <p:nvPicPr>
          <p:cNvPr id="4099" name="Picture 3" descr="image72"/>
          <p:cNvPicPr>
            <a:picLocks noChangeAspect="1" noChangeArrowheads="1"/>
          </p:cNvPicPr>
          <p:nvPr/>
        </p:nvPicPr>
        <p:blipFill>
          <a:blip r:embed="rId2"/>
          <a:srcRect/>
          <a:stretch>
            <a:fillRect/>
          </a:stretch>
        </p:blipFill>
        <p:spPr bwMode="auto">
          <a:xfrm>
            <a:off x="2286000" y="896648"/>
            <a:ext cx="2141538" cy="1892079"/>
          </a:xfrm>
          <a:prstGeom prst="rect">
            <a:avLst/>
          </a:prstGeom>
          <a:ln>
            <a:noFill/>
          </a:ln>
          <a:effectLst>
            <a:outerShdw blurRad="190500" algn="tl" rotWithShape="0">
              <a:srgbClr val="000000">
                <a:alpha val="70000"/>
              </a:srgbClr>
            </a:outerShdw>
          </a:effectLst>
        </p:spPr>
      </p:pic>
      <p:pic>
        <p:nvPicPr>
          <p:cNvPr id="4101" name="Рисунок 82" descr="http://upload.wikimedia.org/wikipedia/commons/thumb/c/cf/Flag_of_the_NSDAP_%281920%E2%80%931945%29.svg/180px-Flag_of_the_NSDAP_%281920%E2%80%931945%29.svg.png"/>
          <p:cNvPicPr>
            <a:picLocks noChangeAspect="1" noChangeArrowheads="1"/>
          </p:cNvPicPr>
          <p:nvPr/>
        </p:nvPicPr>
        <p:blipFill>
          <a:blip r:embed="rId3"/>
          <a:srcRect/>
          <a:stretch>
            <a:fillRect/>
          </a:stretch>
        </p:blipFill>
        <p:spPr bwMode="auto">
          <a:xfrm>
            <a:off x="5225268" y="1817118"/>
            <a:ext cx="1556532" cy="926082"/>
          </a:xfrm>
          <a:prstGeom prst="rect">
            <a:avLst/>
          </a:prstGeom>
          <a:noFill/>
          <a:ln w="9525">
            <a:noFill/>
            <a:miter lim="800000"/>
            <a:headEnd/>
            <a:tailEnd/>
          </a:ln>
        </p:spPr>
      </p:pic>
      <p:pic>
        <p:nvPicPr>
          <p:cNvPr id="4102" name="Picture 10" descr="D:\CDs\e-book2004-2012\katastrofy_files\image073.jpg"/>
          <p:cNvPicPr>
            <a:picLocks noChangeAspect="1" noChangeArrowheads="1"/>
          </p:cNvPicPr>
          <p:nvPr/>
        </p:nvPicPr>
        <p:blipFill>
          <a:blip r:embed="rId4"/>
          <a:srcRect/>
          <a:stretch>
            <a:fillRect/>
          </a:stretch>
        </p:blipFill>
        <p:spPr bwMode="auto">
          <a:xfrm>
            <a:off x="2209800" y="3886200"/>
            <a:ext cx="915700" cy="857250"/>
          </a:xfrm>
          <a:prstGeom prst="rect">
            <a:avLst/>
          </a:prstGeom>
          <a:ln>
            <a:noFill/>
          </a:ln>
          <a:effectLst>
            <a:outerShdw blurRad="190500" algn="tl" rotWithShape="0">
              <a:srgbClr val="000000">
                <a:alpha val="70000"/>
              </a:srgbClr>
            </a:outerShdw>
          </a:effectLst>
        </p:spPr>
      </p:pic>
      <p:pic>
        <p:nvPicPr>
          <p:cNvPr id="4104" name="Picture 23" descr="image121"/>
          <p:cNvPicPr>
            <a:picLocks noChangeAspect="1" noChangeArrowheads="1"/>
          </p:cNvPicPr>
          <p:nvPr/>
        </p:nvPicPr>
        <p:blipFill>
          <a:blip r:embed="rId5"/>
          <a:srcRect/>
          <a:stretch>
            <a:fillRect/>
          </a:stretch>
        </p:blipFill>
        <p:spPr bwMode="auto">
          <a:xfrm>
            <a:off x="5562600" y="3276599"/>
            <a:ext cx="1084045" cy="1554480"/>
          </a:xfrm>
          <a:prstGeom prst="rect">
            <a:avLst/>
          </a:prstGeom>
          <a:ln>
            <a:noFill/>
          </a:ln>
          <a:effectLst>
            <a:outerShdw blurRad="190500" algn="tl" rotWithShape="0">
              <a:srgbClr val="000000">
                <a:alpha val="70000"/>
              </a:srgbClr>
            </a:outerShdw>
          </a:effectLst>
        </p:spPr>
      </p:pic>
      <p:pic>
        <p:nvPicPr>
          <p:cNvPr id="4103" name="Picture 4" descr="19а"/>
          <p:cNvPicPr>
            <a:picLocks noChangeAspect="1" noChangeArrowheads="1"/>
          </p:cNvPicPr>
          <p:nvPr/>
        </p:nvPicPr>
        <p:blipFill>
          <a:blip r:embed="rId6"/>
          <a:srcRect/>
          <a:stretch>
            <a:fillRect/>
          </a:stretch>
        </p:blipFill>
        <p:spPr bwMode="auto">
          <a:xfrm>
            <a:off x="3533774" y="3276599"/>
            <a:ext cx="1554480" cy="1554480"/>
          </a:xfrm>
          <a:prstGeom prst="rect">
            <a:avLst/>
          </a:prstGeom>
          <a:ln>
            <a:noFill/>
          </a:ln>
          <a:effectLst>
            <a:outerShdw blurRad="190500" algn="tl" rotWithShape="0">
              <a:srgbClr val="000000">
                <a:alpha val="70000"/>
              </a:srgbClr>
            </a:outerShdw>
          </a:effectLst>
        </p:spPr>
      </p:pic>
      <p:sp>
        <p:nvSpPr>
          <p:cNvPr id="41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26"/>
          <p:cNvSpPr/>
          <p:nvPr/>
        </p:nvSpPr>
        <p:spPr>
          <a:xfrm>
            <a:off x="5105400" y="4419600"/>
            <a:ext cx="316112" cy="369332"/>
          </a:xfrm>
          <a:prstGeom prst="rect">
            <a:avLst/>
          </a:prstGeom>
        </p:spPr>
        <p:txBody>
          <a:bodyPr wrap="none">
            <a:spAutoFit/>
          </a:bodyPr>
          <a:lstStyle/>
          <a:p>
            <a:r>
              <a:rPr lang="en-US" dirty="0" smtClean="0">
                <a:solidFill>
                  <a:schemeClr val="bg1"/>
                </a:solidFill>
              </a:rPr>
              <a:t>d</a:t>
            </a:r>
            <a:endParaRPr lang="en-US" dirty="0">
              <a:solidFill>
                <a:schemeClr val="bg1"/>
              </a:solidFill>
            </a:endParaRPr>
          </a:p>
        </p:txBody>
      </p:sp>
      <p:sp>
        <p:nvSpPr>
          <p:cNvPr id="28" name="Rectangle 27"/>
          <p:cNvSpPr/>
          <p:nvPr/>
        </p:nvSpPr>
        <p:spPr>
          <a:xfrm>
            <a:off x="6629400" y="4419600"/>
            <a:ext cx="295274" cy="369332"/>
          </a:xfrm>
          <a:prstGeom prst="rect">
            <a:avLst/>
          </a:prstGeom>
        </p:spPr>
        <p:txBody>
          <a:bodyPr wrap="none">
            <a:spAutoFit/>
          </a:bodyPr>
          <a:lstStyle/>
          <a:p>
            <a:r>
              <a:rPr lang="en-US" dirty="0" smtClean="0">
                <a:solidFill>
                  <a:schemeClr val="bg1"/>
                </a:solidFill>
              </a:rPr>
              <a:t>e</a:t>
            </a:r>
            <a:endParaRPr lang="en-US" dirty="0">
              <a:solidFill>
                <a:schemeClr val="bg1"/>
              </a:solidFill>
            </a:endParaRPr>
          </a:p>
        </p:txBody>
      </p:sp>
      <p:sp>
        <p:nvSpPr>
          <p:cNvPr id="29"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cxnSp>
        <p:nvCxnSpPr>
          <p:cNvPr id="24" name="Straight Connector 23"/>
          <p:cNvCxnSpPr/>
          <p:nvPr/>
        </p:nvCxnSpPr>
        <p:spPr>
          <a:xfrm rot="10800000">
            <a:off x="1447800" y="3733800"/>
            <a:ext cx="2743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descr="fig6.jpg"/>
          <p:cNvPicPr>
            <a:picLocks noChangeAspect="1"/>
          </p:cNvPicPr>
          <p:nvPr/>
        </p:nvPicPr>
        <p:blipFill>
          <a:blip r:embed="rId7"/>
          <a:stretch>
            <a:fillRect/>
          </a:stretch>
        </p:blipFill>
        <p:spPr>
          <a:xfrm flipH="1">
            <a:off x="762000" y="3464628"/>
            <a:ext cx="685800" cy="524435"/>
          </a:xfrm>
          <a:prstGeom prst="rect">
            <a:avLst/>
          </a:prstGeom>
          <a:ln>
            <a:solidFill>
              <a:schemeClr val="accent1"/>
            </a:solidFill>
          </a:ln>
        </p:spPr>
      </p:pic>
      <p:cxnSp>
        <p:nvCxnSpPr>
          <p:cNvPr id="35" name="Straight Connector 34"/>
          <p:cNvCxnSpPr/>
          <p:nvPr/>
        </p:nvCxnSpPr>
        <p:spPr>
          <a:xfrm flipV="1">
            <a:off x="6400800" y="3582988"/>
            <a:ext cx="1371600" cy="303212"/>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36" descr="sv.jpg"/>
          <p:cNvPicPr>
            <a:picLocks noChangeAspect="1"/>
          </p:cNvPicPr>
          <p:nvPr/>
        </p:nvPicPr>
        <p:blipFill>
          <a:blip r:embed="rId8"/>
          <a:stretch>
            <a:fillRect/>
          </a:stretch>
        </p:blipFill>
        <p:spPr>
          <a:xfrm>
            <a:off x="7696200" y="2286000"/>
            <a:ext cx="276225" cy="265176"/>
          </a:xfrm>
          <a:prstGeom prst="rect">
            <a:avLst/>
          </a:prstGeom>
          <a:ln>
            <a:solidFill>
              <a:schemeClr val="accent1"/>
            </a:solidFill>
          </a:ln>
        </p:spPr>
      </p:pic>
      <p:cxnSp>
        <p:nvCxnSpPr>
          <p:cNvPr id="39" name="Straight Connector 38"/>
          <p:cNvCxnSpPr/>
          <p:nvPr/>
        </p:nvCxnSpPr>
        <p:spPr>
          <a:xfrm flipV="1">
            <a:off x="4267200" y="2514600"/>
            <a:ext cx="3429000" cy="144780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descr="fig7.jpg"/>
          <p:cNvPicPr>
            <a:picLocks noChangeAspect="1"/>
          </p:cNvPicPr>
          <p:nvPr/>
        </p:nvPicPr>
        <p:blipFill>
          <a:blip r:embed="rId9"/>
          <a:stretch>
            <a:fillRect/>
          </a:stretch>
        </p:blipFill>
        <p:spPr>
          <a:xfrm>
            <a:off x="7802354" y="3322320"/>
            <a:ext cx="564406" cy="545592"/>
          </a:xfrm>
          <a:prstGeom prst="rect">
            <a:avLst/>
          </a:prstGeom>
          <a:ln>
            <a:solidFill>
              <a:schemeClr val="accent1"/>
            </a:solidFill>
          </a:ln>
        </p:spPr>
      </p:pic>
      <p:sp>
        <p:nvSpPr>
          <p:cNvPr id="26" name="Donut 25"/>
          <p:cNvSpPr/>
          <p:nvPr/>
        </p:nvSpPr>
        <p:spPr>
          <a:xfrm>
            <a:off x="5900451" y="3930268"/>
            <a:ext cx="381000" cy="359833"/>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000"/>
                                        <p:tgtEl>
                                          <p:spTgt spid="24"/>
                                        </p:tgtEl>
                                      </p:cBhvr>
                                    </p:animEffect>
                                  </p:childTnLst>
                                </p:cTn>
                              </p:par>
                              <p:par>
                                <p:cTn id="8" presetID="21"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heel(4)">
                                      <p:cBhvr>
                                        <p:cTn id="10" dur="1000"/>
                                        <p:tgtEl>
                                          <p:spTgt spid="3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par>
                                <p:cTn id="15" presetID="21"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4)">
                                      <p:cBhvr>
                                        <p:cTn id="17" dur="1000"/>
                                        <p:tgtEl>
                                          <p:spTgt spid="40"/>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edge">
                                      <p:cBhvr>
                                        <p:cTn id="24" dur="1000"/>
                                        <p:tgtEl>
                                          <p:spTgt spid="37"/>
                                        </p:tgtEl>
                                      </p:cBhvr>
                                    </p:animEffect>
                                  </p:childTnLst>
                                </p:cTn>
                              </p:par>
                            </p:childTnLst>
                          </p:cTn>
                        </p:par>
                        <p:par>
                          <p:cTn id="25" fill="hold">
                            <p:stCondLst>
                              <p:cond delay="3000"/>
                            </p:stCondLst>
                            <p:childTnLst>
                              <p:par>
                                <p:cTn id="26" presetID="2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edge">
                                      <p:cBhvr>
                                        <p:cTn id="2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648200"/>
            <a:ext cx="7010400" cy="1066800"/>
          </a:xfrm>
        </p:spPr>
        <p:txBody>
          <a:bodyPr>
            <a:normAutofit fontScale="90000"/>
          </a:bodyPr>
          <a:lstStyle/>
          <a:p>
            <a:pPr algn="ctr"/>
            <a:r>
              <a:rPr lang="hy-AM" dirty="0" smtClean="0"/>
              <a:t>Fig. 4.  </a:t>
            </a:r>
            <a:r>
              <a:rPr smtClean="0"/>
              <a:t>Armenian Rock  Art: "The Christening in the cradle," the archetype of Madonna (a).  Venus-Aphrodite holding an infant and Luna-Selene </a:t>
            </a:r>
            <a:r>
              <a:rPr lang="hy-AM" dirty="0" smtClean="0"/>
              <a:t>from </a:t>
            </a:r>
            <a:r>
              <a:rPr smtClean="0"/>
              <a:t>Roman-era relief (b). Madonna Litta (Leonardo da Vinci), St. Petersburg, State Hermitage (c)</a:t>
            </a:r>
            <a:endParaRPr/>
          </a:p>
        </p:txBody>
      </p:sp>
      <p:sp>
        <p:nvSpPr>
          <p:cNvPr id="3" name="Picture Placeholder 2"/>
          <p:cNvSpPr>
            <a:spLocks noGrp="1"/>
          </p:cNvSpPr>
          <p:nvPr>
            <p:ph type="pic" idx="1"/>
          </p:nvPr>
        </p:nvSpPr>
        <p:spPr>
          <a:xfrm>
            <a:off x="457200" y="609600"/>
            <a:ext cx="8229600" cy="32766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990726" y="3364468"/>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5249694"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2" name="Rectangle 11"/>
          <p:cNvSpPr/>
          <p:nvPr/>
        </p:nvSpPr>
        <p:spPr>
          <a:xfrm>
            <a:off x="7481936" y="3364468"/>
            <a:ext cx="290464" cy="369332"/>
          </a:xfrm>
          <a:prstGeom prst="rect">
            <a:avLst/>
          </a:prstGeom>
        </p:spPr>
        <p:txBody>
          <a:bodyPr wrap="none">
            <a:spAutoFit/>
          </a:bodyPr>
          <a:lstStyle/>
          <a:p>
            <a:r>
              <a:rPr lang="en-US" dirty="0" smtClean="0">
                <a:solidFill>
                  <a:schemeClr val="bg1"/>
                </a:solidFill>
              </a:rPr>
              <a:t>c</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16</a:t>
            </a:fld>
            <a:endParaRPr kumimoji="0" lang="en-US"/>
          </a:p>
        </p:txBody>
      </p:sp>
      <p:pic>
        <p:nvPicPr>
          <p:cNvPr id="3075" name="Picture 85" descr="krechenie"/>
          <p:cNvPicPr>
            <a:picLocks noChangeAspect="1" noChangeArrowheads="1"/>
          </p:cNvPicPr>
          <p:nvPr/>
        </p:nvPicPr>
        <p:blipFill>
          <a:blip r:embed="rId2" r:link="rId3"/>
          <a:srcRect l="2194" t="1839" r="1308" b="3674"/>
          <a:stretch>
            <a:fillRect/>
          </a:stretch>
        </p:blipFill>
        <p:spPr bwMode="auto">
          <a:xfrm>
            <a:off x="762000" y="1295400"/>
            <a:ext cx="2819400" cy="1962676"/>
          </a:xfrm>
          <a:prstGeom prst="rect">
            <a:avLst/>
          </a:prstGeom>
          <a:ln>
            <a:noFill/>
          </a:ln>
          <a:effectLst>
            <a:outerShdw blurRad="190500" algn="tl" rotWithShape="0">
              <a:srgbClr val="000000">
                <a:alpha val="70000"/>
              </a:srgbClr>
            </a:outerShdw>
          </a:effectLst>
        </p:spPr>
      </p:pic>
      <p:pic>
        <p:nvPicPr>
          <p:cNvPr id="3074" name="Picture 2" descr="File:Anquises y Afrodita - Afrodisias.jpg"/>
          <p:cNvPicPr>
            <a:picLocks noChangeAspect="1" noChangeArrowheads="1"/>
          </p:cNvPicPr>
          <p:nvPr/>
        </p:nvPicPr>
        <p:blipFill>
          <a:blip r:embed="rId4" r:link="rId5"/>
          <a:srcRect l="2721" t="2525" r="3401"/>
          <a:stretch>
            <a:fillRect/>
          </a:stretch>
        </p:blipFill>
        <p:spPr bwMode="auto">
          <a:xfrm>
            <a:off x="4419600" y="838200"/>
            <a:ext cx="1752600" cy="2456400"/>
          </a:xfrm>
          <a:prstGeom prst="rect">
            <a:avLst/>
          </a:prstGeom>
          <a:ln>
            <a:noFill/>
          </a:ln>
          <a:effectLst>
            <a:outerShdw blurRad="190500" algn="tl" rotWithShape="0">
              <a:srgbClr val="000000">
                <a:alpha val="70000"/>
              </a:srgbClr>
            </a:outerShdw>
          </a:effectLst>
        </p:spPr>
      </p:pic>
      <p:pic>
        <p:nvPicPr>
          <p:cNvPr id="3073" name="Picture 6" descr="Мадонна Литта. Ок. 1490–1491"/>
          <p:cNvPicPr>
            <a:picLocks noChangeAspect="1" noChangeArrowheads="1"/>
          </p:cNvPicPr>
          <p:nvPr/>
        </p:nvPicPr>
        <p:blipFill>
          <a:blip r:embed="rId6"/>
          <a:srcRect/>
          <a:stretch>
            <a:fillRect/>
          </a:stretch>
        </p:blipFill>
        <p:spPr bwMode="auto">
          <a:xfrm>
            <a:off x="6934200" y="1480704"/>
            <a:ext cx="1295400" cy="1795896"/>
          </a:xfrm>
          <a:prstGeom prst="rect">
            <a:avLst/>
          </a:prstGeom>
          <a:ln>
            <a:noFill/>
          </a:ln>
          <a:effectLst>
            <a:outerShdw blurRad="190500" algn="tl" rotWithShape="0">
              <a:srgbClr val="000000">
                <a:alpha val="70000"/>
              </a:srgbClr>
            </a:outerShdw>
          </a:effectLst>
        </p:spPr>
      </p:pic>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16" name="Donut 15"/>
          <p:cNvSpPr/>
          <p:nvPr/>
        </p:nvSpPr>
        <p:spPr>
          <a:xfrm>
            <a:off x="4876800" y="914400"/>
            <a:ext cx="1143000" cy="10795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1524000" y="2273300"/>
            <a:ext cx="1143000" cy="10795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descr="swastika.png"/>
          <p:cNvPicPr>
            <a:picLocks noChangeAspect="1"/>
          </p:cNvPicPr>
          <p:nvPr/>
        </p:nvPicPr>
        <p:blipFill>
          <a:blip r:embed="rId7"/>
          <a:stretch>
            <a:fillRect/>
          </a:stretch>
        </p:blipFill>
        <p:spPr>
          <a:xfrm>
            <a:off x="5638800" y="4343400"/>
            <a:ext cx="190476" cy="180952"/>
          </a:xfrm>
          <a:prstGeom prst="rect">
            <a:avLst/>
          </a:prstGeom>
        </p:spPr>
      </p:pic>
      <p:sp>
        <p:nvSpPr>
          <p:cNvPr id="25" name="Donut 24"/>
          <p:cNvSpPr/>
          <p:nvPr/>
        </p:nvSpPr>
        <p:spPr>
          <a:xfrm>
            <a:off x="1676400" y="2362201"/>
            <a:ext cx="457200" cy="4318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6781800" y="2209800"/>
            <a:ext cx="1143000" cy="10795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5014210" y="1462790"/>
            <a:ext cx="457200" cy="4318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1.png"/>
          <p:cNvPicPr>
            <a:picLocks noChangeAspect="1"/>
          </p:cNvPicPr>
          <p:nvPr/>
        </p:nvPicPr>
        <p:blipFill>
          <a:blip r:embed="rId8"/>
          <a:stretch>
            <a:fillRect/>
          </a:stretch>
        </p:blipFill>
        <p:spPr>
          <a:xfrm>
            <a:off x="5029200" y="4343400"/>
            <a:ext cx="190476" cy="190476"/>
          </a:xfrm>
          <a:prstGeom prst="rect">
            <a:avLst/>
          </a:prstGeom>
        </p:spPr>
      </p:pic>
      <p:pic>
        <p:nvPicPr>
          <p:cNvPr id="34" name="Picture 33" descr="2.png"/>
          <p:cNvPicPr>
            <a:picLocks noChangeAspect="1"/>
          </p:cNvPicPr>
          <p:nvPr/>
        </p:nvPicPr>
        <p:blipFill>
          <a:blip r:embed="rId9"/>
          <a:stretch>
            <a:fillRect/>
          </a:stretch>
        </p:blipFill>
        <p:spPr>
          <a:xfrm>
            <a:off x="6172200" y="4343400"/>
            <a:ext cx="190476" cy="190476"/>
          </a:xfrm>
          <a:prstGeom prst="rect">
            <a:avLst/>
          </a:prstGeom>
        </p:spPr>
      </p:pic>
      <p:cxnSp>
        <p:nvCxnSpPr>
          <p:cNvPr id="36" name="Straight Connector 35"/>
          <p:cNvCxnSpPr>
            <a:endCxn id="33" idx="0"/>
          </p:cNvCxnSpPr>
          <p:nvPr/>
        </p:nvCxnSpPr>
        <p:spPr>
          <a:xfrm rot="5400000">
            <a:off x="4581519" y="3590919"/>
            <a:ext cx="1295400" cy="2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038322" y="3648479"/>
            <a:ext cx="1295400" cy="94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448300" y="3543300"/>
            <a:ext cx="129540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par>
                          <p:cTn id="8" fill="hold">
                            <p:stCondLst>
                              <p:cond delay="2000"/>
                            </p:stCondLst>
                            <p:childTnLst>
                              <p:par>
                                <p:cTn id="9" presetID="20" presetClass="entr" presetSubtype="0"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edge">
                                      <p:cBhvr>
                                        <p:cTn id="11" dur="2000"/>
                                        <p:tgtEl>
                                          <p:spTgt spid="16"/>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edge">
                                      <p:cBhvr>
                                        <p:cTn id="15" dur="2000"/>
                                        <p:tgtEl>
                                          <p:spTgt spid="25"/>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edge">
                                      <p:cBhvr>
                                        <p:cTn id="19" dur="2000"/>
                                        <p:tgtEl>
                                          <p:spTgt spid="26"/>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edge">
                                      <p:cBhvr>
                                        <p:cTn id="23" dur="2000"/>
                                        <p:tgtEl>
                                          <p:spTgt spid="27"/>
                                        </p:tgtEl>
                                      </p:cBhvr>
                                    </p:animEffect>
                                  </p:childTnLst>
                                </p:cTn>
                              </p:par>
                            </p:childTnLst>
                          </p:cTn>
                        </p:par>
                        <p:par>
                          <p:cTn id="24" fill="hold">
                            <p:stCondLst>
                              <p:cond delay="10000"/>
                            </p:stCondLst>
                            <p:childTnLst>
                              <p:par>
                                <p:cTn id="25" presetID="22" presetClass="entr" presetSubtype="1"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21" presetClass="entr" presetSubtype="4"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heel(4)">
                                      <p:cBhvr>
                                        <p:cTn id="30" dur="1000"/>
                                        <p:tgtEl>
                                          <p:spTgt spid="33"/>
                                        </p:tgtEl>
                                      </p:cBhvr>
                                    </p:animEffect>
                                  </p:childTnLst>
                                </p:cTn>
                              </p:par>
                            </p:childTnLst>
                          </p:cTn>
                        </p:par>
                        <p:par>
                          <p:cTn id="31" fill="hold">
                            <p:stCondLst>
                              <p:cond delay="11000"/>
                            </p:stCondLst>
                            <p:childTnLst>
                              <p:par>
                                <p:cTn id="32" presetID="22" presetClass="entr" presetSubtype="1"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up)">
                                      <p:cBhvr>
                                        <p:cTn id="34" dur="500"/>
                                        <p:tgtEl>
                                          <p:spTgt spid="38"/>
                                        </p:tgtEl>
                                      </p:cBhvr>
                                    </p:animEffect>
                                  </p:childTnLst>
                                </p:cTn>
                              </p:par>
                              <p:par>
                                <p:cTn id="35" presetID="2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edge">
                                      <p:cBhvr>
                                        <p:cTn id="37" dur="1000"/>
                                        <p:tgtEl>
                                          <p:spTgt spid="20"/>
                                        </p:tgtEl>
                                      </p:cBhvr>
                                    </p:animEffect>
                                  </p:childTnLst>
                                </p:cTn>
                              </p:par>
                            </p:childTnLst>
                          </p:cTn>
                        </p:par>
                        <p:par>
                          <p:cTn id="38" fill="hold">
                            <p:stCondLst>
                              <p:cond delay="12000"/>
                            </p:stCondLst>
                            <p:childTnLst>
                              <p:par>
                                <p:cTn id="39" presetID="22" presetClass="entr" presetSubtype="1"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2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edge">
                                      <p:cBhvr>
                                        <p:cTn id="4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53000"/>
            <a:ext cx="7010400" cy="1066800"/>
          </a:xfrm>
        </p:spPr>
        <p:txBody>
          <a:bodyPr>
            <a:normAutofit fontScale="90000"/>
          </a:bodyPr>
          <a:lstStyle/>
          <a:p>
            <a:pPr algn="ctr"/>
            <a:r>
              <a:rPr lang="hy-AM" dirty="0" smtClean="0"/>
              <a:t>Fig. 5.  </a:t>
            </a:r>
            <a:r>
              <a:rPr smtClean="0"/>
              <a:t>The motive of the tree of life</a:t>
            </a:r>
            <a:r>
              <a:rPr lang="hy-AM" dirty="0" smtClean="0"/>
              <a:t> as</a:t>
            </a:r>
            <a:r>
              <a:rPr smtClean="0"/>
              <a:t> prototype of  menorah, Armenian rock art (a). </a:t>
            </a:r>
            <a:r>
              <a:rPr lang="hy-AM" dirty="0" smtClean="0"/>
              <a:t>T</a:t>
            </a:r>
            <a:r>
              <a:rPr smtClean="0"/>
              <a:t>he </a:t>
            </a:r>
            <a:r>
              <a:rPr lang="hy-AM" dirty="0" smtClean="0"/>
              <a:t>stone </a:t>
            </a:r>
            <a:r>
              <a:rPr smtClean="0"/>
              <a:t>“tree of life”, the Museum "Erebuni" Armenia (b). The tree of life with sun and plant elements - similar eight-pointed cross, Urartu, 9-7 BC (c). Showing the holy tree, which also appears on the felt covers of the horses in the Pazyryk rug (d). Coin (Matityahu) Antigonus II the last king of Judah from the Hasmonean dynasty (37  year BC) (e).</a:t>
            </a:r>
            <a:br>
              <a:rPr smtClean="0"/>
            </a:br>
            <a:endParaRPr/>
          </a:p>
        </p:txBody>
      </p:sp>
      <p:sp>
        <p:nvSpPr>
          <p:cNvPr id="3" name="Picture Placeholder 2"/>
          <p:cNvSpPr>
            <a:spLocks noGrp="1"/>
          </p:cNvSpPr>
          <p:nvPr>
            <p:ph type="pic" idx="1"/>
          </p:nvPr>
        </p:nvSpPr>
        <p:spPr>
          <a:xfrm>
            <a:off x="533400" y="685800"/>
            <a:ext cx="8229600" cy="32766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152526" y="3364468"/>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2743200" y="3352800"/>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2" name="Rectangle 11"/>
          <p:cNvSpPr/>
          <p:nvPr/>
        </p:nvSpPr>
        <p:spPr>
          <a:xfrm>
            <a:off x="4648200" y="3352800"/>
            <a:ext cx="290464" cy="369332"/>
          </a:xfrm>
          <a:prstGeom prst="rect">
            <a:avLst/>
          </a:prstGeom>
        </p:spPr>
        <p:txBody>
          <a:bodyPr wrap="none">
            <a:spAutoFit/>
          </a:bodyPr>
          <a:lstStyle/>
          <a:p>
            <a:r>
              <a:rPr lang="en-US" dirty="0" smtClean="0">
                <a:solidFill>
                  <a:schemeClr val="bg1"/>
                </a:solidFill>
              </a:rPr>
              <a:t>c</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17</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pic>
        <p:nvPicPr>
          <p:cNvPr id="30724" name="Picture 273" descr="t76"/>
          <p:cNvPicPr>
            <a:picLocks noChangeAspect="1" noChangeArrowheads="1"/>
          </p:cNvPicPr>
          <p:nvPr/>
        </p:nvPicPr>
        <p:blipFill>
          <a:blip r:embed="rId2" r:link="rId3"/>
          <a:srcRect/>
          <a:stretch>
            <a:fillRect/>
          </a:stretch>
        </p:blipFill>
        <p:spPr bwMode="auto">
          <a:xfrm>
            <a:off x="914400" y="2476500"/>
            <a:ext cx="880110" cy="800100"/>
          </a:xfrm>
          <a:prstGeom prst="rect">
            <a:avLst/>
          </a:prstGeom>
          <a:ln>
            <a:noFill/>
          </a:ln>
          <a:effectLst>
            <a:outerShdw blurRad="190500" algn="tl" rotWithShape="0">
              <a:srgbClr val="000000">
                <a:alpha val="70000"/>
              </a:srgbClr>
            </a:outerShdw>
          </a:effectLst>
        </p:spPr>
      </p:pic>
      <p:pic>
        <p:nvPicPr>
          <p:cNvPr id="30723" name="Picture 95" descr="http://www.iatp.am/vahanyan/articles/proisxozhdenie/pril_files/image095.jpg"/>
          <p:cNvPicPr>
            <a:picLocks noChangeAspect="1" noChangeArrowheads="1"/>
          </p:cNvPicPr>
          <p:nvPr/>
        </p:nvPicPr>
        <p:blipFill>
          <a:blip r:embed="rId4" r:link="rId5"/>
          <a:srcRect t="3050" b="1797"/>
          <a:stretch>
            <a:fillRect/>
          </a:stretch>
        </p:blipFill>
        <p:spPr bwMode="auto">
          <a:xfrm>
            <a:off x="2565206" y="1752600"/>
            <a:ext cx="1116825" cy="1524000"/>
          </a:xfrm>
          <a:prstGeom prst="rect">
            <a:avLst/>
          </a:prstGeom>
          <a:ln>
            <a:noFill/>
          </a:ln>
          <a:effectLst>
            <a:outerShdw blurRad="190500" algn="tl" rotWithShape="0">
              <a:srgbClr val="000000">
                <a:alpha val="70000"/>
              </a:srgbClr>
            </a:outerShdw>
          </a:effectLst>
        </p:spPr>
      </p:pic>
      <p:pic>
        <p:nvPicPr>
          <p:cNvPr id="30722" name="Picture 277" descr="moiseeva29"/>
          <p:cNvPicPr>
            <a:picLocks noChangeAspect="1" noChangeArrowheads="1"/>
          </p:cNvPicPr>
          <p:nvPr/>
        </p:nvPicPr>
        <p:blipFill>
          <a:blip r:embed="rId6" r:link="rId7"/>
          <a:srcRect/>
          <a:stretch>
            <a:fillRect/>
          </a:stretch>
        </p:blipFill>
        <p:spPr bwMode="auto">
          <a:xfrm>
            <a:off x="4495800" y="2133600"/>
            <a:ext cx="667782" cy="1131142"/>
          </a:xfrm>
          <a:prstGeom prst="rect">
            <a:avLst/>
          </a:prstGeom>
          <a:ln>
            <a:noFill/>
          </a:ln>
          <a:effectLst>
            <a:outerShdw blurRad="190500" algn="tl" rotWithShape="0">
              <a:srgbClr val="000000">
                <a:alpha val="70000"/>
              </a:srgbClr>
            </a:outerShdw>
          </a:effectLst>
        </p:spPr>
      </p:pic>
      <p:pic>
        <p:nvPicPr>
          <p:cNvPr id="30721" name="Picture 278" descr="130px-Menorah-antignos"/>
          <p:cNvPicPr>
            <a:picLocks noChangeAspect="1" noChangeArrowheads="1"/>
          </p:cNvPicPr>
          <p:nvPr/>
        </p:nvPicPr>
        <p:blipFill>
          <a:blip r:embed="rId8" r:link="rId9"/>
          <a:srcRect/>
          <a:stretch>
            <a:fillRect/>
          </a:stretch>
        </p:blipFill>
        <p:spPr bwMode="auto">
          <a:xfrm>
            <a:off x="7315200" y="2122310"/>
            <a:ext cx="1219200" cy="1158993"/>
          </a:xfrm>
          <a:prstGeom prst="rect">
            <a:avLst/>
          </a:prstGeom>
          <a:ln>
            <a:noFill/>
          </a:ln>
          <a:effectLst>
            <a:outerShdw blurRad="190500" algn="tl" rotWithShape="0">
              <a:srgbClr val="000000">
                <a:alpha val="70000"/>
              </a:srgbClr>
            </a:outerShdw>
          </a:effectLst>
        </p:spPr>
      </p:pic>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p:nvPr/>
        </p:nvSpPr>
        <p:spPr>
          <a:xfrm>
            <a:off x="6096000" y="3352800"/>
            <a:ext cx="316112" cy="369332"/>
          </a:xfrm>
          <a:prstGeom prst="rect">
            <a:avLst/>
          </a:prstGeom>
        </p:spPr>
        <p:txBody>
          <a:bodyPr wrap="none">
            <a:spAutoFit/>
          </a:bodyPr>
          <a:lstStyle/>
          <a:p>
            <a:r>
              <a:rPr lang="en-US" dirty="0" smtClean="0">
                <a:solidFill>
                  <a:schemeClr val="bg1"/>
                </a:solidFill>
              </a:rPr>
              <a:t>d</a:t>
            </a:r>
            <a:endParaRPr lang="en-US" dirty="0">
              <a:solidFill>
                <a:schemeClr val="bg1"/>
              </a:solidFill>
            </a:endParaRPr>
          </a:p>
        </p:txBody>
      </p:sp>
      <p:pic>
        <p:nvPicPr>
          <p:cNvPr id="30" name="Picture 9" descr="C:\Documents and Settings\Karina\Desktop\Italy 2011\Rock Art 2011\Picture2_1.jpg"/>
          <p:cNvPicPr>
            <a:picLocks noChangeAspect="1" noChangeArrowheads="1"/>
          </p:cNvPicPr>
          <p:nvPr/>
        </p:nvPicPr>
        <p:blipFill>
          <a:blip r:embed="rId10"/>
          <a:srcRect/>
          <a:stretch>
            <a:fillRect/>
          </a:stretch>
        </p:blipFill>
        <p:spPr bwMode="auto">
          <a:xfrm>
            <a:off x="5867400" y="2057400"/>
            <a:ext cx="649413" cy="1260475"/>
          </a:xfrm>
          <a:prstGeom prst="rect">
            <a:avLst/>
          </a:prstGeom>
          <a:ln>
            <a:noFill/>
          </a:ln>
          <a:effectLst>
            <a:outerShdw blurRad="190500" algn="tl" rotWithShape="0">
              <a:srgbClr val="000000">
                <a:alpha val="70000"/>
              </a:srgbClr>
            </a:outerShdw>
          </a:effectLst>
        </p:spPr>
      </p:pic>
      <p:sp>
        <p:nvSpPr>
          <p:cNvPr id="31" name="Rectangle 30"/>
          <p:cNvSpPr/>
          <p:nvPr/>
        </p:nvSpPr>
        <p:spPr>
          <a:xfrm>
            <a:off x="7761088" y="3352800"/>
            <a:ext cx="295274" cy="369332"/>
          </a:xfrm>
          <a:prstGeom prst="rect">
            <a:avLst/>
          </a:prstGeom>
        </p:spPr>
        <p:txBody>
          <a:bodyPr wrap="none">
            <a:spAutoFit/>
          </a:bodyPr>
          <a:lstStyle/>
          <a:p>
            <a:r>
              <a:rPr lang="en-US" dirty="0" smtClean="0">
                <a:solidFill>
                  <a:schemeClr val="bg1"/>
                </a:solidFill>
              </a:rPr>
              <a:t>e</a:t>
            </a:r>
            <a:endParaRPr lang="en-US" dirty="0">
              <a:solidFill>
                <a:schemeClr val="bg1"/>
              </a:solidFill>
            </a:endParaRP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67200"/>
            <a:ext cx="7010400" cy="1066800"/>
          </a:xfrm>
        </p:spPr>
        <p:txBody>
          <a:bodyPr>
            <a:normAutofit/>
          </a:bodyPr>
          <a:lstStyle/>
          <a:p>
            <a:pPr algn="ctr"/>
            <a:r>
              <a:rPr lang="hy-AM" dirty="0" smtClean="0"/>
              <a:t>Fig. 6. </a:t>
            </a:r>
            <a:r>
              <a:rPr smtClean="0"/>
              <a:t>Solar cart in Armenian Rock  Art (a). </a:t>
            </a:r>
            <a:br>
              <a:rPr smtClean="0"/>
            </a:br>
            <a:r>
              <a:rPr smtClean="0"/>
              <a:t>Solvognen, XVIII - XVII centuries BC, gold. </a:t>
            </a:r>
            <a:br>
              <a:rPr smtClean="0"/>
            </a:br>
            <a:r>
              <a:rPr smtClean="0"/>
              <a:t>The National Museum of Denmark, Copenhagen (b)</a:t>
            </a:r>
            <a:endParaRPr/>
          </a:p>
        </p:txBody>
      </p:sp>
      <p:sp>
        <p:nvSpPr>
          <p:cNvPr id="3" name="Picture Placeholder 2"/>
          <p:cNvSpPr>
            <a:spLocks noGrp="1"/>
          </p:cNvSpPr>
          <p:nvPr>
            <p:ph type="pic" idx="1"/>
          </p:nvPr>
        </p:nvSpPr>
        <p:spPr>
          <a:xfrm>
            <a:off x="533400" y="685800"/>
            <a:ext cx="8229600" cy="32766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981200" y="3288268"/>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7010400" y="3276600"/>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18</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1747" name="Picture 3" descr="http://www.iatp.am/resource/artcult/rockart/ughtasar/120-2.gif"/>
          <p:cNvPicPr>
            <a:picLocks noChangeAspect="1" noChangeArrowheads="1"/>
          </p:cNvPicPr>
          <p:nvPr/>
        </p:nvPicPr>
        <p:blipFill>
          <a:blip r:embed="rId2" r:link="rId3"/>
          <a:srcRect l="3542" r="16519" b="45374"/>
          <a:stretch>
            <a:fillRect/>
          </a:stretch>
        </p:blipFill>
        <p:spPr bwMode="auto">
          <a:xfrm>
            <a:off x="990600" y="2057400"/>
            <a:ext cx="2133600" cy="1144749"/>
          </a:xfrm>
          <a:prstGeom prst="rect">
            <a:avLst/>
          </a:prstGeom>
          <a:ln>
            <a:noFill/>
          </a:ln>
          <a:effectLst>
            <a:outerShdw blurRad="190500" algn="tl" rotWithShape="0">
              <a:srgbClr val="000000">
                <a:alpha val="70000"/>
              </a:srgbClr>
            </a:outerShdw>
          </a:effectLst>
        </p:spPr>
      </p:pic>
      <p:pic>
        <p:nvPicPr>
          <p:cNvPr id="31749" name="Picture 5" descr="Solvogn.jpg"/>
          <p:cNvPicPr>
            <a:picLocks noChangeAspect="1" noChangeArrowheads="1"/>
          </p:cNvPicPr>
          <p:nvPr/>
        </p:nvPicPr>
        <p:blipFill>
          <a:blip r:embed="rId4"/>
          <a:srcRect/>
          <a:stretch>
            <a:fillRect/>
          </a:stretch>
        </p:blipFill>
        <p:spPr bwMode="auto">
          <a:xfrm>
            <a:off x="5715000" y="1371600"/>
            <a:ext cx="2590800" cy="1789408"/>
          </a:xfrm>
          <a:prstGeom prst="rect">
            <a:avLst/>
          </a:prstGeom>
          <a:ln>
            <a:noFill/>
          </a:ln>
          <a:effectLst>
            <a:outerShdw blurRad="190500" algn="tl" rotWithShape="0">
              <a:srgbClr val="000000">
                <a:alpha val="70000"/>
              </a:srgbClr>
            </a:outerShdw>
          </a:effectLst>
        </p:spPr>
      </p:pic>
      <p:pic>
        <p:nvPicPr>
          <p:cNvPr id="19" name="Рисунок 34" descr="image002"/>
          <p:cNvPicPr>
            <a:picLocks noChangeAspect="1" noChangeArrowheads="1"/>
          </p:cNvPicPr>
          <p:nvPr/>
        </p:nvPicPr>
        <p:blipFill>
          <a:blip r:embed="rId5"/>
          <a:srcRect/>
          <a:stretch>
            <a:fillRect/>
          </a:stretch>
        </p:blipFill>
        <p:spPr bwMode="auto">
          <a:xfrm>
            <a:off x="4060921" y="2286000"/>
            <a:ext cx="663479" cy="1155234"/>
          </a:xfrm>
          <a:prstGeom prst="rect">
            <a:avLst/>
          </a:prstGeom>
          <a:ln>
            <a:solidFill>
              <a:schemeClr val="accent1"/>
            </a:solidFill>
          </a:ln>
          <a:effectLst>
            <a:outerShdw blurRad="190500" algn="tl" rotWithShape="0">
              <a:srgbClr val="000000">
                <a:alpha val="70000"/>
              </a:srgbClr>
            </a:outerShdw>
          </a:effectLst>
        </p:spPr>
      </p:pic>
      <p:cxnSp>
        <p:nvCxnSpPr>
          <p:cNvPr id="21" name="Straight Connector 20"/>
          <p:cNvCxnSpPr/>
          <p:nvPr/>
        </p:nvCxnSpPr>
        <p:spPr>
          <a:xfrm flipV="1">
            <a:off x="2895600" y="2560320"/>
            <a:ext cx="1161011" cy="756"/>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Рисунок 270" descr="image030"/>
          <p:cNvPicPr>
            <a:picLocks noChangeAspect="1" noChangeArrowheads="1"/>
          </p:cNvPicPr>
          <p:nvPr/>
        </p:nvPicPr>
        <p:blipFill>
          <a:blip r:embed="rId6"/>
          <a:srcRect/>
          <a:stretch>
            <a:fillRect/>
          </a:stretch>
        </p:blipFill>
        <p:spPr bwMode="auto">
          <a:xfrm>
            <a:off x="3581400" y="914400"/>
            <a:ext cx="1600200" cy="1049482"/>
          </a:xfrm>
          <a:prstGeom prst="rect">
            <a:avLst/>
          </a:prstGeom>
          <a:ln>
            <a:solidFill>
              <a:schemeClr val="accent1"/>
            </a:solidFill>
          </a:ln>
          <a:effectLst>
            <a:outerShdw blurRad="190500" algn="tl" rotWithShape="0">
              <a:srgbClr val="000000">
                <a:alpha val="70000"/>
              </a:srgbClr>
            </a:outerShdw>
          </a:effectLst>
        </p:spPr>
      </p:pic>
      <p:cxnSp>
        <p:nvCxnSpPr>
          <p:cNvPr id="31" name="Straight Connector 30"/>
          <p:cNvCxnSpPr/>
          <p:nvPr/>
        </p:nvCxnSpPr>
        <p:spPr>
          <a:xfrm rot="16200000" flipV="1">
            <a:off x="4912130" y="1564871"/>
            <a:ext cx="1065415" cy="52647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038600"/>
            <a:ext cx="7010400" cy="1066800"/>
          </a:xfrm>
        </p:spPr>
        <p:txBody>
          <a:bodyPr>
            <a:normAutofit/>
          </a:bodyPr>
          <a:lstStyle/>
          <a:p>
            <a:pPr algn="ctr"/>
            <a:r>
              <a:rPr lang="hy-AM" dirty="0" smtClean="0"/>
              <a:t>Fig. 7. </a:t>
            </a:r>
            <a:r>
              <a:rPr smtClean="0"/>
              <a:t>Divine hero as а male symbol of a unit  of Heavenly and Earthly worlds, Armenian Rock  Art (a). David by Michelangelo (b)</a:t>
            </a:r>
            <a:endParaRPr/>
          </a:p>
        </p:txBody>
      </p:sp>
      <p:sp>
        <p:nvSpPr>
          <p:cNvPr id="3" name="Picture Placeholder 2"/>
          <p:cNvSpPr>
            <a:spLocks noGrp="1"/>
          </p:cNvSpPr>
          <p:nvPr>
            <p:ph type="pic" idx="1"/>
          </p:nvPr>
        </p:nvSpPr>
        <p:spPr>
          <a:xfrm>
            <a:off x="1676400" y="685800"/>
            <a:ext cx="5715000" cy="36576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3286126" y="3593068"/>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5715000" y="3589604"/>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19</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5" name="Picture 3" descr="image128"/>
          <p:cNvPicPr>
            <a:picLocks noChangeAspect="1" noChangeArrowheads="1"/>
          </p:cNvPicPr>
          <p:nvPr/>
        </p:nvPicPr>
        <p:blipFill>
          <a:blip r:embed="rId2"/>
          <a:srcRect/>
          <a:stretch>
            <a:fillRect/>
          </a:stretch>
        </p:blipFill>
        <p:spPr bwMode="auto">
          <a:xfrm>
            <a:off x="2576264" y="1143000"/>
            <a:ext cx="700336" cy="2423160"/>
          </a:xfrm>
          <a:prstGeom prst="rect">
            <a:avLst/>
          </a:prstGeom>
          <a:ln>
            <a:noFill/>
          </a:ln>
          <a:effectLst>
            <a:outerShdw blurRad="190500" algn="tl" rotWithShape="0">
              <a:srgbClr val="000000">
                <a:alpha val="70000"/>
              </a:srgbClr>
            </a:outerShdw>
          </a:effectLst>
        </p:spPr>
      </p:pic>
      <p:pic>
        <p:nvPicPr>
          <p:cNvPr id="38914" name="Picture 52" descr="http://www.iatp.am/vahanyan/articles/proisxozhdenie/tables_files/image053.png"/>
          <p:cNvPicPr>
            <a:picLocks noChangeAspect="1" noChangeArrowheads="1"/>
          </p:cNvPicPr>
          <p:nvPr/>
        </p:nvPicPr>
        <p:blipFill>
          <a:blip r:embed="rId3" r:link="rId4"/>
          <a:srcRect r="7042"/>
          <a:stretch>
            <a:fillRect/>
          </a:stretch>
        </p:blipFill>
        <p:spPr bwMode="auto">
          <a:xfrm>
            <a:off x="3733800" y="2286000"/>
            <a:ext cx="744583" cy="1280160"/>
          </a:xfrm>
          <a:prstGeom prst="rect">
            <a:avLst/>
          </a:prstGeom>
          <a:ln>
            <a:noFill/>
          </a:ln>
          <a:effectLst>
            <a:outerShdw blurRad="190500" algn="tl" rotWithShape="0">
              <a:srgbClr val="000000">
                <a:alpha val="70000"/>
              </a:srgbClr>
            </a:outerShdw>
          </a:effectLst>
        </p:spPr>
      </p:pic>
      <p:pic>
        <p:nvPicPr>
          <p:cNvPr id="38913" name="Picture 5" descr="http://upload.wikimedia.org/wikipedia/commons/thumb/6/63/Michelangelos_David.jpg/220px-Michelangelos_David.jpg"/>
          <p:cNvPicPr>
            <a:picLocks noChangeAspect="1" noChangeArrowheads="1"/>
          </p:cNvPicPr>
          <p:nvPr/>
        </p:nvPicPr>
        <p:blipFill>
          <a:blip r:embed="rId5"/>
          <a:srcRect l="25433" t="13580" r="18565"/>
          <a:stretch>
            <a:fillRect/>
          </a:stretch>
        </p:blipFill>
        <p:spPr bwMode="auto">
          <a:xfrm>
            <a:off x="5257800" y="1066800"/>
            <a:ext cx="1219200" cy="2493818"/>
          </a:xfrm>
          <a:prstGeom prst="rect">
            <a:avLst/>
          </a:prstGeom>
          <a:ln>
            <a:noFill/>
          </a:ln>
          <a:effectLst>
            <a:outerShdw blurRad="190500" algn="tl" rotWithShape="0">
              <a:srgbClr val="000000">
                <a:alpha val="70000"/>
              </a:srgbClr>
            </a:outerShdw>
          </a:effectLst>
        </p:spPr>
      </p:pic>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7" name="Rectangle 5"/>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919" name="Rectangle 7"/>
          <p:cNvSpPr>
            <a:spLocks noChangeArrowheads="1"/>
          </p:cNvSpPr>
          <p:nvPr/>
        </p:nvSpPr>
        <p:spPr bwMode="auto">
          <a:xfrm>
            <a:off x="0" y="429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Donut 28"/>
          <p:cNvSpPr/>
          <p:nvPr/>
        </p:nvSpPr>
        <p:spPr>
          <a:xfrm>
            <a:off x="2362200" y="2514600"/>
            <a:ext cx="990600" cy="10668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3797300" y="2895600"/>
            <a:ext cx="622300" cy="612098"/>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5476302" y="1938051"/>
            <a:ext cx="609600" cy="653143"/>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edge">
                                      <p:cBhvr>
                                        <p:cTn id="7" dur="2000"/>
                                        <p:tgtEl>
                                          <p:spTgt spid="29"/>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edge">
                                      <p:cBhvr>
                                        <p:cTn id="11" dur="2000"/>
                                        <p:tgtEl>
                                          <p:spTgt spid="30"/>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edge">
                                      <p:cBhvr>
                                        <p:cTn id="1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72000"/>
          </a:xfrm>
        </p:spPr>
        <p:txBody>
          <a:bodyPr>
            <a:normAutofit fontScale="70000" lnSpcReduction="20000"/>
          </a:bodyPr>
          <a:lstStyle/>
          <a:p>
            <a:pPr marL="273050" indent="420688" algn="just">
              <a:buNone/>
            </a:pPr>
            <a:r>
              <a:rPr lang="en-US" dirty="0" smtClean="0"/>
              <a:t>On the tree of life, the cross, the swastika, the </a:t>
            </a:r>
            <a:r>
              <a:rPr lang="en-US" dirty="0" err="1" smtClean="0"/>
              <a:t>Magen</a:t>
            </a:r>
            <a:r>
              <a:rPr lang="en-US" dirty="0" smtClean="0"/>
              <a:t> David (Shield of David, or the </a:t>
            </a:r>
            <a:r>
              <a:rPr lang="hy-AM" dirty="0" smtClean="0"/>
              <a:t>S</a:t>
            </a:r>
            <a:r>
              <a:rPr lang="en-US" dirty="0" smtClean="0"/>
              <a:t>tar of David), the eight-pointed star written many </a:t>
            </a:r>
            <a:r>
              <a:rPr lang="hy-AM" dirty="0" smtClean="0"/>
              <a:t>papers</a:t>
            </a:r>
            <a:r>
              <a:rPr lang="en-US" dirty="0" smtClean="0"/>
              <a:t>. Their story is associated with paganism and continues </a:t>
            </a:r>
            <a:r>
              <a:rPr lang="hy-AM" dirty="0" smtClean="0"/>
              <a:t>with </a:t>
            </a:r>
            <a:r>
              <a:rPr lang="en-US" dirty="0" smtClean="0"/>
              <a:t>the spread of Judaism, Christianity and Buddhism. The tree of life, the cross, the swastika, the Shield of David had a huge impact on the consciousness of history of man</a:t>
            </a:r>
            <a:r>
              <a:rPr lang="hy-AM" dirty="0" smtClean="0"/>
              <a:t>, on the</a:t>
            </a:r>
            <a:r>
              <a:rPr lang="en-US" dirty="0" smtClean="0"/>
              <a:t> culture, the traditions of symbolic description of the world. </a:t>
            </a:r>
            <a:r>
              <a:rPr lang="hy-AM" dirty="0" smtClean="0"/>
              <a:t>However, the life philosophy and origins</a:t>
            </a:r>
            <a:r>
              <a:rPr lang="en-US" dirty="0" smtClean="0"/>
              <a:t> of the semantics of the tree of life, the cross, the swastika, the Shield of David and the eight-pointed star </a:t>
            </a:r>
            <a:r>
              <a:rPr lang="hy-AM" dirty="0" smtClean="0"/>
              <a:t>are </a:t>
            </a:r>
            <a:r>
              <a:rPr lang="en-US" dirty="0" smtClean="0"/>
              <a:t>less clear</a:t>
            </a:r>
            <a:r>
              <a:rPr lang="hy-AM" dirty="0" smtClean="0"/>
              <a:t> explained </a:t>
            </a:r>
            <a:r>
              <a:rPr lang="en-US" dirty="0" smtClean="0"/>
              <a:t>on the archetypes of the fragments of  rock </a:t>
            </a:r>
            <a:r>
              <a:rPr lang="hy-AM" dirty="0" smtClean="0"/>
              <a:t>art </a:t>
            </a:r>
            <a:r>
              <a:rPr lang="en-US" dirty="0" smtClean="0"/>
              <a:t>of the Mountains of Ararat, moreover, are not identified the cause-effect relationships in cross-cultural influence, the universal know ledges transformation with </a:t>
            </a:r>
            <a:r>
              <a:rPr lang="hy-AM" dirty="0" smtClean="0"/>
              <a:t>the </a:t>
            </a:r>
            <a:r>
              <a:rPr lang="en-US" dirty="0" smtClean="0"/>
              <a:t>motifs of the cross, the swastika, the shield of David, and eight-pointed star. </a:t>
            </a:r>
          </a:p>
          <a:p>
            <a:pPr marL="273050" indent="420688" algn="just">
              <a:buNone/>
            </a:pPr>
            <a:r>
              <a:rPr lang="en-US" dirty="0" smtClean="0"/>
              <a:t> The </a:t>
            </a:r>
            <a:r>
              <a:rPr lang="hy-AM" dirty="0" smtClean="0"/>
              <a:t>paper</a:t>
            </a:r>
            <a:r>
              <a:rPr lang="en-US" dirty="0" smtClean="0"/>
              <a:t> presents the results of a comparative study, classification and interpretation of </a:t>
            </a:r>
            <a:r>
              <a:rPr lang="hy-AM" dirty="0" smtClean="0"/>
              <a:t>rock art of the </a:t>
            </a:r>
            <a:r>
              <a:rPr lang="en-US" dirty="0" smtClean="0"/>
              <a:t>Ararat</a:t>
            </a:r>
            <a:r>
              <a:rPr lang="hy-AM" dirty="0" smtClean="0"/>
              <a:t>ian</a:t>
            </a:r>
            <a:r>
              <a:rPr lang="en-US" dirty="0" smtClean="0"/>
              <a:t> Mountains, which identified various transformations of the semantic motifs and knowledge of the history and intercultural influence. In paper is identified universal knowledge that is stored in the compositions of the Armenian rock arts as encyclopedia of the prototypes (archetypes) of the world visual symbolism. </a:t>
            </a:r>
          </a:p>
          <a:p>
            <a:endParaRPr lang="en-US" dirty="0"/>
          </a:p>
        </p:txBody>
      </p:sp>
      <p:sp>
        <p:nvSpPr>
          <p:cNvPr id="3" name="Title 2"/>
          <p:cNvSpPr>
            <a:spLocks noGrp="1"/>
          </p:cNvSpPr>
          <p:nvPr>
            <p:ph type="title"/>
          </p:nvPr>
        </p:nvSpPr>
        <p:spPr>
          <a:xfrm>
            <a:off x="533400" y="381000"/>
            <a:ext cx="8229600" cy="914400"/>
          </a:xfrm>
        </p:spPr>
        <p:txBody>
          <a:bodyPr>
            <a:normAutofit/>
          </a:bodyPr>
          <a:lstStyle/>
          <a:p>
            <a:r>
              <a:rPr sz="2800" b="1" smtClean="0">
                <a:solidFill>
                  <a:schemeClr val="accent1">
                    <a:lumMod val="40000"/>
                    <a:lumOff val="60000"/>
                  </a:schemeClr>
                </a:solidFill>
              </a:rPr>
              <a:t>Abstract</a:t>
            </a:r>
            <a:endParaRPr sz="2800" smtClean="0">
              <a:solidFill>
                <a:schemeClr val="accent1">
                  <a:lumMod val="40000"/>
                  <a:lumOff val="60000"/>
                </a:schemeClr>
              </a:solidFill>
            </a:endParaRPr>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2</a:t>
            </a:fld>
            <a:endParaRPr kumimoji="0" lang="en-US"/>
          </a:p>
        </p:txBody>
      </p:sp>
      <p:sp>
        <p:nvSpPr>
          <p:cNvPr id="7"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pic>
        <p:nvPicPr>
          <p:cNvPr id="13" name="Picture 12" descr="1.png"/>
          <p:cNvPicPr>
            <a:picLocks noChangeAspect="1"/>
          </p:cNvPicPr>
          <p:nvPr/>
        </p:nvPicPr>
        <p:blipFill>
          <a:blip r:embed="rId2"/>
          <a:stretch>
            <a:fillRect/>
          </a:stretch>
        </p:blipFill>
        <p:spPr>
          <a:xfrm>
            <a:off x="732865" y="6400800"/>
            <a:ext cx="238125" cy="238125"/>
          </a:xfrm>
          <a:prstGeom prst="rect">
            <a:avLst/>
          </a:prstGeom>
        </p:spPr>
      </p:pic>
      <p:grpSp>
        <p:nvGrpSpPr>
          <p:cNvPr id="45" name="Group 44"/>
          <p:cNvGrpSpPr/>
          <p:nvPr/>
        </p:nvGrpSpPr>
        <p:grpSpPr>
          <a:xfrm>
            <a:off x="1019851" y="6400800"/>
            <a:ext cx="4695149" cy="256032"/>
            <a:chOff x="1019851" y="6400800"/>
            <a:chExt cx="4695149" cy="256032"/>
          </a:xfrm>
        </p:grpSpPr>
        <p:pic>
          <p:nvPicPr>
            <p:cNvPr id="19" name="Picture 18" descr="zvezda.png"/>
            <p:cNvPicPr>
              <a:picLocks noChangeAspect="1"/>
            </p:cNvPicPr>
            <p:nvPr/>
          </p:nvPicPr>
          <p:blipFill>
            <a:blip r:embed="rId3"/>
            <a:stretch>
              <a:fillRect/>
            </a:stretch>
          </p:blipFill>
          <p:spPr>
            <a:xfrm>
              <a:off x="1342465" y="6400800"/>
              <a:ext cx="246888" cy="246888"/>
            </a:xfrm>
            <a:prstGeom prst="rect">
              <a:avLst/>
            </a:prstGeom>
          </p:spPr>
        </p:pic>
        <p:pic>
          <p:nvPicPr>
            <p:cNvPr id="20" name="Picture 19" descr="2.png"/>
            <p:cNvPicPr>
              <a:picLocks noChangeAspect="1"/>
            </p:cNvPicPr>
            <p:nvPr/>
          </p:nvPicPr>
          <p:blipFill>
            <a:blip r:embed="rId4">
              <a:lum bright="-20000"/>
            </a:blip>
            <a:stretch>
              <a:fillRect/>
            </a:stretch>
          </p:blipFill>
          <p:spPr>
            <a:xfrm>
              <a:off x="1019851" y="6414033"/>
              <a:ext cx="238125" cy="238125"/>
            </a:xfrm>
            <a:prstGeom prst="rect">
              <a:avLst/>
            </a:prstGeom>
          </p:spPr>
        </p:pic>
        <p:pic>
          <p:nvPicPr>
            <p:cNvPr id="14" name="Picture 13" descr="6.png"/>
            <p:cNvPicPr>
              <a:picLocks noChangeAspect="1"/>
            </p:cNvPicPr>
            <p:nvPr/>
          </p:nvPicPr>
          <p:blipFill>
            <a:blip r:embed="rId5">
              <a:lum bright="-20000"/>
            </a:blip>
            <a:stretch>
              <a:fillRect/>
            </a:stretch>
          </p:blipFill>
          <p:spPr>
            <a:xfrm>
              <a:off x="2935587" y="6428482"/>
              <a:ext cx="201114" cy="201114"/>
            </a:xfrm>
            <a:prstGeom prst="rect">
              <a:avLst/>
            </a:prstGeom>
          </p:spPr>
        </p:pic>
        <p:pic>
          <p:nvPicPr>
            <p:cNvPr id="15" name="Picture 14" descr="7.png"/>
            <p:cNvPicPr>
              <a:picLocks noChangeAspect="1"/>
            </p:cNvPicPr>
            <p:nvPr/>
          </p:nvPicPr>
          <p:blipFill>
            <a:blip r:embed="rId6">
              <a:lum bright="-20000"/>
            </a:blip>
            <a:stretch>
              <a:fillRect/>
            </a:stretch>
          </p:blipFill>
          <p:spPr>
            <a:xfrm>
              <a:off x="3165398" y="6434247"/>
              <a:ext cx="201114" cy="201114"/>
            </a:xfrm>
            <a:prstGeom prst="rect">
              <a:avLst/>
            </a:prstGeom>
          </p:spPr>
        </p:pic>
        <p:pic>
          <p:nvPicPr>
            <p:cNvPr id="17" name="Picture 16" descr="david1.png"/>
            <p:cNvPicPr>
              <a:picLocks noChangeAspect="1"/>
            </p:cNvPicPr>
            <p:nvPr/>
          </p:nvPicPr>
          <p:blipFill>
            <a:blip r:embed="rId7"/>
            <a:stretch>
              <a:fillRect/>
            </a:stretch>
          </p:blipFill>
          <p:spPr>
            <a:xfrm>
              <a:off x="3434569" y="6418614"/>
              <a:ext cx="198782" cy="228600"/>
            </a:xfrm>
            <a:prstGeom prst="rect">
              <a:avLst/>
            </a:prstGeom>
          </p:spPr>
        </p:pic>
        <p:pic>
          <p:nvPicPr>
            <p:cNvPr id="18" name="Picture 17" descr="david1.png"/>
            <p:cNvPicPr>
              <a:picLocks noChangeAspect="1"/>
            </p:cNvPicPr>
            <p:nvPr/>
          </p:nvPicPr>
          <p:blipFill>
            <a:blip r:embed="rId7"/>
            <a:stretch>
              <a:fillRect/>
            </a:stretch>
          </p:blipFill>
          <p:spPr>
            <a:xfrm rot="5400000">
              <a:off x="3729513" y="6421518"/>
              <a:ext cx="198782" cy="228600"/>
            </a:xfrm>
            <a:prstGeom prst="rect">
              <a:avLst/>
            </a:prstGeom>
          </p:spPr>
        </p:pic>
        <p:pic>
          <p:nvPicPr>
            <p:cNvPr id="21" name="Picture 20" descr="swastika.png"/>
            <p:cNvPicPr>
              <a:picLocks noChangeAspect="1"/>
            </p:cNvPicPr>
            <p:nvPr/>
          </p:nvPicPr>
          <p:blipFill>
            <a:blip r:embed="rId8"/>
            <a:stretch>
              <a:fillRect/>
            </a:stretch>
          </p:blipFill>
          <p:spPr>
            <a:xfrm>
              <a:off x="4052095" y="6453248"/>
              <a:ext cx="190476" cy="180952"/>
            </a:xfrm>
            <a:prstGeom prst="rect">
              <a:avLst/>
            </a:prstGeom>
          </p:spPr>
        </p:pic>
        <p:pic>
          <p:nvPicPr>
            <p:cNvPr id="27" name="Picture 26" descr="10.png"/>
            <p:cNvPicPr>
              <a:picLocks noChangeAspect="1"/>
            </p:cNvPicPr>
            <p:nvPr/>
          </p:nvPicPr>
          <p:blipFill>
            <a:blip r:embed="rId9">
              <a:lum bright="40000"/>
            </a:blip>
            <a:stretch>
              <a:fillRect/>
            </a:stretch>
          </p:blipFill>
          <p:spPr>
            <a:xfrm>
              <a:off x="4640899" y="6460301"/>
              <a:ext cx="190500" cy="180975"/>
            </a:xfrm>
            <a:prstGeom prst="rect">
              <a:avLst/>
            </a:prstGeom>
          </p:spPr>
        </p:pic>
        <p:pic>
          <p:nvPicPr>
            <p:cNvPr id="28" name="Picture 27" descr="swastika.png"/>
            <p:cNvPicPr>
              <a:picLocks noChangeAspect="1"/>
            </p:cNvPicPr>
            <p:nvPr/>
          </p:nvPicPr>
          <p:blipFill>
            <a:blip r:embed="rId8"/>
            <a:stretch>
              <a:fillRect/>
            </a:stretch>
          </p:blipFill>
          <p:spPr>
            <a:xfrm flipH="1">
              <a:off x="4346013" y="6459186"/>
              <a:ext cx="190476" cy="180952"/>
            </a:xfrm>
            <a:prstGeom prst="rect">
              <a:avLst/>
            </a:prstGeom>
          </p:spPr>
        </p:pic>
        <p:pic>
          <p:nvPicPr>
            <p:cNvPr id="24" name="Picture 23" descr="14.png"/>
            <p:cNvPicPr>
              <a:picLocks noChangeAspect="1"/>
            </p:cNvPicPr>
            <p:nvPr/>
          </p:nvPicPr>
          <p:blipFill>
            <a:blip r:embed="rId10"/>
            <a:stretch>
              <a:fillRect/>
            </a:stretch>
          </p:blipFill>
          <p:spPr>
            <a:xfrm>
              <a:off x="4955478" y="6454966"/>
              <a:ext cx="201168" cy="201168"/>
            </a:xfrm>
            <a:prstGeom prst="rect">
              <a:avLst/>
            </a:prstGeom>
          </p:spPr>
        </p:pic>
        <p:pic>
          <p:nvPicPr>
            <p:cNvPr id="30" name="Picture 29" descr="1.png"/>
            <p:cNvPicPr>
              <a:picLocks noChangeAspect="1"/>
            </p:cNvPicPr>
            <p:nvPr/>
          </p:nvPicPr>
          <p:blipFill>
            <a:blip r:embed="rId11"/>
            <a:stretch>
              <a:fillRect/>
            </a:stretch>
          </p:blipFill>
          <p:spPr>
            <a:xfrm>
              <a:off x="5249261" y="6454966"/>
              <a:ext cx="201168" cy="201168"/>
            </a:xfrm>
            <a:prstGeom prst="rect">
              <a:avLst/>
            </a:prstGeom>
          </p:spPr>
        </p:pic>
        <p:grpSp>
          <p:nvGrpSpPr>
            <p:cNvPr id="34" name="Group 33"/>
            <p:cNvGrpSpPr/>
            <p:nvPr/>
          </p:nvGrpSpPr>
          <p:grpSpPr>
            <a:xfrm>
              <a:off x="5553638" y="6472516"/>
              <a:ext cx="161362" cy="163608"/>
              <a:chOff x="6324600" y="5788921"/>
              <a:chExt cx="202935" cy="203447"/>
            </a:xfrm>
          </p:grpSpPr>
          <p:sp>
            <p:nvSpPr>
              <p:cNvPr id="32" name="Rectangle 31"/>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1.png"/>
            <p:cNvPicPr>
              <a:picLocks noChangeAspect="1"/>
            </p:cNvPicPr>
            <p:nvPr/>
          </p:nvPicPr>
          <p:blipFill>
            <a:blip r:embed="rId2"/>
            <a:stretch>
              <a:fillRect/>
            </a:stretch>
          </p:blipFill>
          <p:spPr>
            <a:xfrm>
              <a:off x="2005584" y="6418707"/>
              <a:ext cx="238125" cy="238125"/>
            </a:xfrm>
            <a:prstGeom prst="rect">
              <a:avLst/>
            </a:prstGeom>
          </p:spPr>
        </p:pic>
        <p:sp>
          <p:nvSpPr>
            <p:cNvPr id="39" name="Oval 38"/>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2.png"/>
            <p:cNvPicPr>
              <a:picLocks noChangeAspect="1"/>
            </p:cNvPicPr>
            <p:nvPr/>
          </p:nvPicPr>
          <p:blipFill>
            <a:blip r:embed="rId4">
              <a:lum bright="-20000"/>
            </a:blip>
            <a:stretch>
              <a:fillRect/>
            </a:stretch>
          </p:blipFill>
          <p:spPr>
            <a:xfrm>
              <a:off x="2325624" y="6400800"/>
              <a:ext cx="238125" cy="238125"/>
            </a:xfrm>
            <a:prstGeom prst="rect">
              <a:avLst/>
            </a:prstGeom>
          </p:spPr>
        </p:pic>
        <p:sp>
          <p:nvSpPr>
            <p:cNvPr id="42" name="Oval 41"/>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zvezda.png"/>
            <p:cNvPicPr>
              <a:picLocks noChangeAspect="1"/>
            </p:cNvPicPr>
            <p:nvPr/>
          </p:nvPicPr>
          <p:blipFill>
            <a:blip r:embed="rId3"/>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4800"/>
            <a:ext cx="8001000" cy="1219200"/>
          </a:xfrm>
        </p:spPr>
        <p:txBody>
          <a:bodyPr>
            <a:noAutofit/>
          </a:bodyPr>
          <a:lstStyle/>
          <a:p>
            <a:pPr algn="ctr"/>
            <a:r>
              <a:rPr lang="hy-AM" dirty="0" smtClean="0"/>
              <a:t>Fig. 8. </a:t>
            </a:r>
            <a:r>
              <a:rPr smtClean="0"/>
              <a:t>Armenian Rock Art: the transformation of the hero motif struggle with the celestial serpent, dragon, Armenian Rock Art  (b). </a:t>
            </a:r>
            <a:br>
              <a:rPr smtClean="0"/>
            </a:br>
            <a:r>
              <a:rPr smtClean="0"/>
              <a:t>7</a:t>
            </a:r>
            <a:r>
              <a:rPr baseline="30000" smtClean="0"/>
              <a:t>th</a:t>
            </a:r>
            <a:r>
              <a:rPr smtClean="0"/>
              <a:t> century depiction of Odin on a Vendel   helmet plate, </a:t>
            </a:r>
            <a:br>
              <a:rPr smtClean="0"/>
            </a:br>
            <a:r>
              <a:rPr smtClean="0"/>
              <a:t>Uppland, Sweden (c) </a:t>
            </a:r>
            <a:endParaRPr/>
          </a:p>
        </p:txBody>
      </p:sp>
      <p:sp>
        <p:nvSpPr>
          <p:cNvPr id="3" name="Picture Placeholder 2"/>
          <p:cNvSpPr>
            <a:spLocks noGrp="1"/>
          </p:cNvSpPr>
          <p:nvPr>
            <p:ph type="pic" idx="1"/>
          </p:nvPr>
        </p:nvSpPr>
        <p:spPr>
          <a:xfrm>
            <a:off x="533400" y="685800"/>
            <a:ext cx="8229600" cy="32766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762126"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4800600" y="3352800"/>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20</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7890" name="Picture 2" descr="image002"/>
          <p:cNvPicPr>
            <a:picLocks noChangeAspect="1" noChangeArrowheads="1"/>
          </p:cNvPicPr>
          <p:nvPr/>
        </p:nvPicPr>
        <p:blipFill>
          <a:blip r:embed="rId2">
            <a:lum bright="6000" contrast="6000"/>
          </a:blip>
          <a:srcRect r="2391"/>
          <a:stretch>
            <a:fillRect/>
          </a:stretch>
        </p:blipFill>
        <p:spPr bwMode="auto">
          <a:xfrm>
            <a:off x="860730" y="1520986"/>
            <a:ext cx="2111070" cy="1645920"/>
          </a:xfrm>
          <a:prstGeom prst="rect">
            <a:avLst/>
          </a:prstGeom>
          <a:ln>
            <a:noFill/>
          </a:ln>
          <a:effectLst>
            <a:outerShdw blurRad="190500" algn="tl" rotWithShape="0">
              <a:srgbClr val="000000">
                <a:alpha val="70000"/>
              </a:srgbClr>
            </a:outerShdw>
          </a:effectLst>
        </p:spPr>
      </p:pic>
      <p:pic>
        <p:nvPicPr>
          <p:cNvPr id="37891" name="Picture 3" descr="image003"/>
          <p:cNvPicPr>
            <a:picLocks noChangeAspect="1" noChangeArrowheads="1"/>
          </p:cNvPicPr>
          <p:nvPr/>
        </p:nvPicPr>
        <p:blipFill>
          <a:blip r:embed="rId3">
            <a:lum bright="6000" contrast="6000"/>
          </a:blip>
          <a:srcRect l="1529" r="2724"/>
          <a:stretch>
            <a:fillRect/>
          </a:stretch>
        </p:blipFill>
        <p:spPr bwMode="auto">
          <a:xfrm>
            <a:off x="3635339" y="1524000"/>
            <a:ext cx="2460661" cy="1645920"/>
          </a:xfrm>
          <a:prstGeom prst="rect">
            <a:avLst/>
          </a:prstGeom>
          <a:ln>
            <a:noFill/>
          </a:ln>
          <a:effectLst>
            <a:outerShdw blurRad="190500" algn="tl" rotWithShape="0">
              <a:srgbClr val="000000">
                <a:alpha val="70000"/>
              </a:srgbClr>
            </a:outerShdw>
          </a:effectLst>
        </p:spPr>
      </p:pic>
      <p:pic>
        <p:nvPicPr>
          <p:cNvPr id="37892" name="Picture 4" descr="Odin_Vendel_helmet"/>
          <p:cNvPicPr>
            <a:picLocks noChangeAspect="1" noChangeArrowheads="1"/>
          </p:cNvPicPr>
          <p:nvPr/>
        </p:nvPicPr>
        <p:blipFill>
          <a:blip r:embed="rId4">
            <a:lum bright="6000" contrast="6000"/>
          </a:blip>
          <a:srcRect/>
          <a:stretch>
            <a:fillRect/>
          </a:stretch>
        </p:blipFill>
        <p:spPr bwMode="auto">
          <a:xfrm>
            <a:off x="6710368" y="1478280"/>
            <a:ext cx="1595432" cy="1645920"/>
          </a:xfrm>
          <a:prstGeom prst="rect">
            <a:avLst/>
          </a:prstGeom>
          <a:ln>
            <a:noFill/>
          </a:ln>
          <a:effectLst>
            <a:outerShdw blurRad="190500" algn="tl" rotWithShape="0">
              <a:srgbClr val="000000">
                <a:alpha val="70000"/>
              </a:srgbClr>
            </a:outerShdw>
          </a:effectLst>
        </p:spPr>
      </p:pic>
      <p:sp>
        <p:nvSpPr>
          <p:cNvPr id="23" name="Rectangle 22"/>
          <p:cNvSpPr/>
          <p:nvPr/>
        </p:nvSpPr>
        <p:spPr>
          <a:xfrm>
            <a:off x="7391400" y="3352800"/>
            <a:ext cx="290464" cy="369332"/>
          </a:xfrm>
          <a:prstGeom prst="rect">
            <a:avLst/>
          </a:prstGeom>
        </p:spPr>
        <p:txBody>
          <a:bodyPr wrap="none">
            <a:spAutoFit/>
          </a:bodyPr>
          <a:lstStyle/>
          <a:p>
            <a:r>
              <a:rPr lang="en-US" dirty="0" smtClean="0">
                <a:solidFill>
                  <a:schemeClr val="bg1"/>
                </a:solidFill>
              </a:rPr>
              <a:t>c</a:t>
            </a:r>
            <a:endParaRPr lang="en-US" dirty="0">
              <a:solidFill>
                <a:schemeClr val="bg1"/>
              </a:solidFill>
            </a:endParaRPr>
          </a:p>
        </p:txBody>
      </p:sp>
      <p:sp>
        <p:nvSpPr>
          <p:cNvPr id="20" name="Donut 19"/>
          <p:cNvSpPr/>
          <p:nvPr/>
        </p:nvSpPr>
        <p:spPr>
          <a:xfrm>
            <a:off x="1447800" y="1143000"/>
            <a:ext cx="914400" cy="9144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6553200" y="2438400"/>
            <a:ext cx="820271" cy="774700"/>
          </a:xfrm>
          <a:prstGeom prst="donut">
            <a:avLst>
              <a:gd name="adj" fmla="val 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2000"/>
                                        <p:tgtEl>
                                          <p:spTgt spid="20"/>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edge">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53000"/>
            <a:ext cx="7010400" cy="1066800"/>
          </a:xfrm>
        </p:spPr>
        <p:txBody>
          <a:bodyPr>
            <a:normAutofit/>
          </a:bodyPr>
          <a:lstStyle/>
          <a:p>
            <a:pPr algn="ctr"/>
            <a:r>
              <a:rPr lang="hy-AM" dirty="0" smtClean="0"/>
              <a:t>Fig. 9. </a:t>
            </a:r>
            <a:r>
              <a:rPr smtClean="0"/>
              <a:t>Eight-pointed crosses with a stepped base on cross-stones of Garni and Geghard Armenia (a). The flag of Great Britain (b)</a:t>
            </a:r>
            <a:endParaRPr/>
          </a:p>
        </p:txBody>
      </p:sp>
      <p:sp>
        <p:nvSpPr>
          <p:cNvPr id="3" name="Picture Placeholder 2"/>
          <p:cNvSpPr>
            <a:spLocks noGrp="1"/>
          </p:cNvSpPr>
          <p:nvPr>
            <p:ph type="pic" idx="1"/>
          </p:nvPr>
        </p:nvSpPr>
        <p:spPr>
          <a:xfrm>
            <a:off x="1143000" y="685800"/>
            <a:ext cx="6781800" cy="4267200"/>
          </a:xfrm>
        </p:spPr>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3057526" y="38862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29375" y="44312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21</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66" name="Рисунок 273" descr="image047"/>
          <p:cNvPicPr>
            <a:picLocks noChangeAspect="1" noChangeArrowheads="1"/>
          </p:cNvPicPr>
          <p:nvPr/>
        </p:nvPicPr>
        <p:blipFill>
          <a:blip r:embed="rId2"/>
          <a:srcRect/>
          <a:stretch>
            <a:fillRect/>
          </a:stretch>
        </p:blipFill>
        <p:spPr bwMode="auto">
          <a:xfrm>
            <a:off x="1676400" y="1100328"/>
            <a:ext cx="1809750" cy="2643654"/>
          </a:xfrm>
          <a:prstGeom prst="rect">
            <a:avLst/>
          </a:prstGeom>
          <a:ln>
            <a:noFill/>
          </a:ln>
          <a:effectLst>
            <a:outerShdw blurRad="190500" algn="tl" rotWithShape="0">
              <a:srgbClr val="000000">
                <a:alpha val="70000"/>
              </a:srgbClr>
            </a:outerShdw>
          </a:effectLst>
        </p:spPr>
      </p:pic>
      <p:pic>
        <p:nvPicPr>
          <p:cNvPr id="36865" name="Рисунок 274" descr="image048"/>
          <p:cNvPicPr>
            <a:picLocks noChangeAspect="1" noChangeArrowheads="1"/>
          </p:cNvPicPr>
          <p:nvPr/>
        </p:nvPicPr>
        <p:blipFill>
          <a:blip r:embed="rId3"/>
          <a:srcRect/>
          <a:stretch>
            <a:fillRect/>
          </a:stretch>
        </p:blipFill>
        <p:spPr bwMode="auto">
          <a:xfrm>
            <a:off x="3810000" y="1938528"/>
            <a:ext cx="1676400" cy="2481072"/>
          </a:xfrm>
          <a:prstGeom prst="rect">
            <a:avLst/>
          </a:prstGeom>
          <a:ln>
            <a:noFill/>
          </a:ln>
          <a:effectLst>
            <a:outerShdw blurRad="190500" algn="tl" rotWithShape="0">
              <a:srgbClr val="000000">
                <a:alpha val="70000"/>
              </a:srgbClr>
            </a:outerShdw>
          </a:effectLst>
        </p:spPr>
      </p:pic>
      <p:sp>
        <p:nvSpPr>
          <p:cNvPr id="368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8" name="Rectangle 4"/>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2828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1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71" name="Picture 7" descr="Flag of the United Kingdom.svg"/>
          <p:cNvPicPr>
            <a:picLocks noChangeAspect="1" noChangeArrowheads="1"/>
          </p:cNvPicPr>
          <p:nvPr/>
        </p:nvPicPr>
        <p:blipFill>
          <a:blip r:embed="rId4"/>
          <a:srcRect/>
          <a:stretch>
            <a:fillRect/>
          </a:stretch>
        </p:blipFill>
        <p:spPr bwMode="auto">
          <a:xfrm>
            <a:off x="5972175" y="3733800"/>
            <a:ext cx="1266825" cy="638175"/>
          </a:xfrm>
          <a:prstGeom prst="rect">
            <a:avLst/>
          </a:prstGeom>
          <a:ln>
            <a:noFill/>
          </a:ln>
          <a:effectLst>
            <a:outerShdw blurRad="190500" algn="tl" rotWithShape="0">
              <a:srgbClr val="000000">
                <a:alpha val="70000"/>
              </a:srgbClr>
            </a:outerShdw>
          </a:effectLst>
        </p:spPr>
      </p:pic>
      <p:pic>
        <p:nvPicPr>
          <p:cNvPr id="24" name="Picture 23" descr="fig5.jpg"/>
          <p:cNvPicPr/>
          <p:nvPr/>
        </p:nvPicPr>
        <p:blipFill>
          <a:blip r:embed="rId5"/>
          <a:stretch>
            <a:fillRect/>
          </a:stretch>
        </p:blipFill>
        <p:spPr>
          <a:xfrm>
            <a:off x="6172200" y="2362200"/>
            <a:ext cx="731520" cy="914400"/>
          </a:xfrm>
          <a:prstGeom prst="rect">
            <a:avLst/>
          </a:prstGeom>
          <a:ln>
            <a:solidFill>
              <a:schemeClr val="accent1"/>
            </a:solidFill>
          </a:ln>
          <a:effectLst>
            <a:outerShdw blurRad="190500" algn="tl" rotWithShape="0">
              <a:srgbClr val="000000">
                <a:alpha val="70000"/>
              </a:srgbClr>
            </a:outerShdw>
          </a:effectLst>
        </p:spPr>
      </p:pic>
      <p:cxnSp>
        <p:nvCxnSpPr>
          <p:cNvPr id="27" name="Straight Connector 26"/>
          <p:cNvCxnSpPr/>
          <p:nvPr/>
        </p:nvCxnSpPr>
        <p:spPr>
          <a:xfrm>
            <a:off x="4648200" y="28194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hape 25"/>
          <p:cNvCxnSpPr>
            <a:endCxn id="24" idx="0"/>
          </p:cNvCxnSpPr>
          <p:nvPr/>
        </p:nvCxnSpPr>
        <p:spPr>
          <a:xfrm>
            <a:off x="3505200" y="1371600"/>
            <a:ext cx="3032760" cy="990600"/>
          </a:xfrm>
          <a:prstGeom prst="bent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867400"/>
            <a:ext cx="7010400" cy="1066800"/>
          </a:xfrm>
        </p:spPr>
        <p:txBody>
          <a:bodyPr>
            <a:normAutofit fontScale="90000"/>
          </a:bodyPr>
          <a:lstStyle/>
          <a:p>
            <a:pPr algn="ctr"/>
            <a:r>
              <a:rPr lang="hy-AM" dirty="0" smtClean="0"/>
              <a:t>Fig. 10. </a:t>
            </a:r>
            <a:r>
              <a:rPr smtClean="0"/>
              <a:t>Fragments of the Armenian stone Encyclopedia of symbols,</a:t>
            </a:r>
            <a:r>
              <a:rPr lang="hy-AM" dirty="0" smtClean="0"/>
              <a:t/>
            </a:r>
            <a:br>
              <a:rPr lang="hy-AM" dirty="0" smtClean="0"/>
            </a:br>
            <a:r>
              <a:rPr smtClean="0"/>
              <a:t> Buzhakan</a:t>
            </a:r>
            <a:r>
              <a:rPr lang="hy-AM" dirty="0" smtClean="0"/>
              <a:t>, </a:t>
            </a:r>
            <a:r>
              <a:rPr smtClean="0"/>
              <a:t>Armenia </a:t>
            </a:r>
            <a:br>
              <a:rPr smtClean="0"/>
            </a:br>
            <a:r>
              <a:rPr smtClean="0"/>
              <a:t/>
            </a:r>
            <a:br>
              <a:rPr smtClean="0"/>
            </a:br>
            <a:r>
              <a:rPr smtClean="0"/>
              <a:t> </a:t>
            </a:r>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22</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33855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26642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y-AM" sz="12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3" name="Picture 3" descr="DSC05928"/>
          <p:cNvPicPr>
            <a:picLocks noGrp="1" noChangeAspect="1" noChangeArrowheads="1"/>
          </p:cNvPicPr>
          <p:nvPr>
            <p:ph type="pic" idx="1"/>
          </p:nvPr>
        </p:nvPicPr>
        <p:blipFill>
          <a:blip r:embed="rId2" cstate="print"/>
          <a:srcRect t="17901" b="17901"/>
          <a:stretch>
            <a:fillRect/>
          </a:stretch>
        </p:blipFill>
        <p:spPr bwMode="auto">
          <a:xfrm>
            <a:off x="1371600" y="2367844"/>
            <a:ext cx="6477000" cy="3118556"/>
          </a:xfrm>
          <a:prstGeom prst="rect">
            <a:avLst/>
          </a:prstGeom>
          <a:ln>
            <a:solidFill>
              <a:schemeClr val="tx1"/>
            </a:solidFill>
          </a:ln>
          <a:effectLst>
            <a:outerShdw blurRad="292100" dist="139700" dir="2700000" algn="tl" rotWithShape="0">
              <a:srgbClr val="333333">
                <a:alpha val="65000"/>
              </a:srgbClr>
            </a:outerShdw>
          </a:effectLst>
        </p:spPr>
      </p:pic>
      <p:pic>
        <p:nvPicPr>
          <p:cNvPr id="35845" name="Picture 5" descr="DSC05908"/>
          <p:cNvPicPr>
            <a:picLocks noChangeAspect="1" noChangeArrowheads="1"/>
          </p:cNvPicPr>
          <p:nvPr/>
        </p:nvPicPr>
        <p:blipFill>
          <a:blip r:embed="rId3" cstate="print"/>
          <a:srcRect l="20158" t="6595" r="16847" b="8287"/>
          <a:stretch>
            <a:fillRect/>
          </a:stretch>
        </p:blipFill>
        <p:spPr bwMode="auto">
          <a:xfrm>
            <a:off x="3749039" y="609600"/>
            <a:ext cx="1661161"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19600"/>
            <a:ext cx="7010400" cy="1066800"/>
          </a:xfrm>
        </p:spPr>
        <p:txBody>
          <a:bodyPr>
            <a:normAutofit/>
          </a:bodyPr>
          <a:lstStyle/>
          <a:p>
            <a:pPr algn="ctr"/>
            <a:r>
              <a:rPr lang="hy-AM" dirty="0" smtClean="0"/>
              <a:t>Fig. 11. The </a:t>
            </a:r>
            <a:r>
              <a:rPr smtClean="0"/>
              <a:t>Geghama Mountains</a:t>
            </a:r>
            <a:r>
              <a:rPr lang="hy-AM" dirty="0" smtClean="0"/>
              <a:t> </a:t>
            </a:r>
            <a:r>
              <a:rPr smtClean="0"/>
              <a:t>(Armenia) </a:t>
            </a:r>
            <a:br>
              <a:rPr smtClean="0"/>
            </a:br>
            <a:r>
              <a:rPr smtClean="0"/>
              <a:t> </a:t>
            </a:r>
            <a:endParaRPr/>
          </a:p>
        </p:txBody>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23</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1" name="Picture 3" descr="Файл:Geghama Mountains.jpg"/>
          <p:cNvPicPr>
            <a:picLocks noGrp="1" noChangeAspect="1" noChangeArrowheads="1"/>
          </p:cNvPicPr>
          <p:nvPr>
            <p:ph type="pic" idx="1"/>
          </p:nvPr>
        </p:nvPicPr>
        <p:blipFill>
          <a:blip r:embed="rId2"/>
          <a:srcRect t="13866" b="13866"/>
          <a:stretch>
            <a:fillRect/>
          </a:stretch>
        </p:blipFill>
        <p:spPr bwMode="auto">
          <a:xfrm>
            <a:off x="457200" y="685800"/>
            <a:ext cx="822960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95800"/>
            <a:ext cx="7162800" cy="1066800"/>
          </a:xfrm>
        </p:spPr>
        <p:txBody>
          <a:bodyPr>
            <a:normAutofit/>
          </a:bodyPr>
          <a:lstStyle/>
          <a:p>
            <a:pPr algn="ctr"/>
            <a:r>
              <a:rPr lang="hy-AM" dirty="0" smtClean="0"/>
              <a:t>Fig. 12. </a:t>
            </a:r>
            <a:r>
              <a:rPr smtClean="0"/>
              <a:t>The </a:t>
            </a:r>
            <a:r>
              <a:rPr lang="hy-AM" dirty="0" smtClean="0"/>
              <a:t>R</a:t>
            </a:r>
            <a:r>
              <a:rPr smtClean="0"/>
              <a:t>ock </a:t>
            </a:r>
            <a:r>
              <a:rPr lang="hy-AM" dirty="0" smtClean="0"/>
              <a:t>A</a:t>
            </a:r>
            <a:r>
              <a:rPr smtClean="0"/>
              <a:t>rts of the Geghama Mountains,</a:t>
            </a:r>
            <a:r>
              <a:rPr i="1" smtClean="0"/>
              <a:t> Photo V. Vahanyan </a:t>
            </a:r>
            <a:r>
              <a:rPr smtClean="0"/>
              <a:t/>
            </a:r>
            <a:br>
              <a:rPr smtClean="0"/>
            </a:br>
            <a:r>
              <a:rPr smtClean="0"/>
              <a:t> </a:t>
            </a:r>
            <a:endParaRPr/>
          </a:p>
        </p:txBody>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24</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descr="figure11"/>
          <p:cNvPicPr>
            <a:picLocks noGrp="1" noChangeAspect="1" noChangeArrowheads="1"/>
          </p:cNvPicPr>
          <p:nvPr>
            <p:ph type="pic" idx="1"/>
          </p:nvPr>
        </p:nvPicPr>
        <p:blipFill>
          <a:blip r:embed="rId2"/>
          <a:srcRect l="11888" r="11888"/>
          <a:stretch>
            <a:fillRect/>
          </a:stretch>
        </p:blipFill>
        <p:spPr bwMode="auto">
          <a:xfrm>
            <a:off x="457200" y="685800"/>
            <a:ext cx="822960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95800"/>
            <a:ext cx="7010400" cy="1066800"/>
          </a:xfrm>
        </p:spPr>
        <p:txBody>
          <a:bodyPr>
            <a:normAutofit/>
          </a:bodyPr>
          <a:lstStyle/>
          <a:p>
            <a:pPr algn="ctr"/>
            <a:r>
              <a:rPr lang="hy-AM" dirty="0" smtClean="0"/>
              <a:t>Fig. 13. </a:t>
            </a:r>
            <a:r>
              <a:rPr smtClean="0"/>
              <a:t>Pokar Volcano (Armenia) </a:t>
            </a:r>
            <a:br>
              <a:rPr smtClean="0"/>
            </a:br>
            <a:r>
              <a:rPr smtClean="0"/>
              <a:t> </a:t>
            </a:r>
            <a:endParaRPr/>
          </a:p>
        </p:txBody>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25</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Файл:PorakVolcano.jpg"/>
          <p:cNvPicPr>
            <a:picLocks noGrp="1" noChangeAspect="1" noChangeArrowheads="1"/>
          </p:cNvPicPr>
          <p:nvPr>
            <p:ph type="pic" idx="1"/>
          </p:nvPr>
        </p:nvPicPr>
        <p:blipFill>
          <a:blip r:embed="rId2"/>
          <a:srcRect t="13917" b="13917"/>
          <a:stretch>
            <a:fillRect/>
          </a:stretch>
        </p:blipFill>
        <p:spPr bwMode="auto">
          <a:xfrm>
            <a:off x="457200" y="685800"/>
            <a:ext cx="822960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26</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Файл:PorakVolcano.jpg"/>
          <p:cNvPicPr>
            <a:picLocks noGrp="1" noChangeAspect="1" noChangeArrowheads="1"/>
          </p:cNvPicPr>
          <p:nvPr>
            <p:ph type="pic" idx="1"/>
          </p:nvPr>
        </p:nvPicPr>
        <p:blipFill>
          <a:blip r:embed="rId2"/>
          <a:srcRect t="13917" b="13917"/>
          <a:stretch>
            <a:fillRect/>
          </a:stretch>
        </p:blipFill>
        <p:spPr bwMode="auto">
          <a:xfrm>
            <a:off x="457200" y="685800"/>
            <a:ext cx="8229600" cy="3962400"/>
          </a:xfrm>
          <a:prstGeom prst="rect">
            <a:avLst/>
          </a:prstGeom>
          <a:noFill/>
          <a:ln w="9525">
            <a:noFill/>
            <a:miter lim="800000"/>
            <a:headEnd/>
            <a:tailEnd/>
          </a:ln>
        </p:spPr>
      </p:pic>
      <p:pic>
        <p:nvPicPr>
          <p:cNvPr id="16" name="Content Placeholder 6" descr="Uxtasar.jpg"/>
          <p:cNvPicPr>
            <a:picLocks noChangeAspect="1"/>
          </p:cNvPicPr>
          <p:nvPr/>
        </p:nvPicPr>
        <p:blipFill>
          <a:blip r:embed="rId3"/>
          <a:stretch>
            <a:fillRect/>
          </a:stretch>
        </p:blipFill>
        <p:spPr>
          <a:xfrm>
            <a:off x="533400" y="533400"/>
            <a:ext cx="8050213" cy="4343400"/>
          </a:xfrm>
          <a:prstGeom prst="rect">
            <a:avLst/>
          </a:prstGeom>
          <a:solidFill>
            <a:schemeClr val="tx2">
              <a:tint val="40000"/>
            </a:schemeClr>
          </a:solidFill>
          <a:ln>
            <a:solidFill>
              <a:schemeClr val="accent6">
                <a:lumMod val="50000"/>
              </a:schemeClr>
            </a:solidFill>
          </a:ln>
          <a:effectLst>
            <a:outerShdw blurRad="88900" sx="103000" sy="103000" algn="ctr" rotWithShape="0">
              <a:prstClr val="black">
                <a:alpha val="32000"/>
              </a:prstClr>
            </a:outerShdw>
            <a:softEdge rad="127000"/>
          </a:effectLst>
        </p:spPr>
      </p:pic>
      <p:sp>
        <p:nvSpPr>
          <p:cNvPr id="17" name="Title 16"/>
          <p:cNvSpPr>
            <a:spLocks noGrp="1"/>
          </p:cNvSpPr>
          <p:nvPr>
            <p:ph type="title"/>
          </p:nvPr>
        </p:nvSpPr>
        <p:spPr/>
        <p:txBody>
          <a:bodyPr/>
          <a:lstStyle/>
          <a:p>
            <a:endParaRPr lang="en-US"/>
          </a:p>
        </p:txBody>
      </p:sp>
      <p:sp>
        <p:nvSpPr>
          <p:cNvPr id="18" name="Title 1"/>
          <p:cNvSpPr txBox="1">
            <a:spLocks/>
          </p:cNvSpPr>
          <p:nvPr/>
        </p:nvSpPr>
        <p:spPr>
          <a:xfrm>
            <a:off x="1143000" y="4800600"/>
            <a:ext cx="7010400" cy="1066800"/>
          </a:xfrm>
          <a:prstGeom prst="rect">
            <a:avLst/>
          </a:prstGeom>
          <a:ln w="6350" cap="rnd">
            <a:noFill/>
          </a:ln>
        </p:spPr>
        <p:txBody>
          <a:bodyPr vert="horz" lIns="91440" tIns="91440" anchor="b" anchorCtr="0">
            <a:normAutofit fontScale="97500"/>
          </a:bodyPr>
          <a:lstStyle/>
          <a:p>
            <a:pPr lvl="0" algn="ctr">
              <a:spcBef>
                <a:spcPct val="0"/>
              </a:spcBef>
            </a:pPr>
            <a:r>
              <a:rPr lang="hy-AM" dirty="0" smtClean="0"/>
              <a:t>Fig. 14.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The Ughtasar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V</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olcano with many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Times New Roman" pitchFamily="18" charset="0"/>
                <a:ea typeface="+mn-ea"/>
                <a:cs typeface="Times New Roman" pitchFamily="18" charset="0"/>
              </a:rPr>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19600"/>
            <a:ext cx="7239000" cy="1066800"/>
          </a:xfrm>
        </p:spPr>
        <p:txBody>
          <a:bodyPr>
            <a:normAutofit/>
          </a:bodyPr>
          <a:lstStyle/>
          <a:p>
            <a:pPr algn="ctr"/>
            <a:r>
              <a:rPr lang="hy-AM" dirty="0" smtClean="0"/>
              <a:t>Fig. 15. </a:t>
            </a:r>
            <a:r>
              <a:rPr smtClean="0"/>
              <a:t>The </a:t>
            </a:r>
            <a:r>
              <a:rPr lang="ar-SA" dirty="0" smtClean="0"/>
              <a:t>Ukhtasar </a:t>
            </a:r>
            <a:r>
              <a:rPr smtClean="0"/>
              <a:t>Volcano </a:t>
            </a:r>
            <a:r>
              <a:rPr lang="ar-SA" dirty="0" smtClean="0"/>
              <a:t>Rock Art</a:t>
            </a:r>
            <a:r>
              <a:rPr smtClean="0"/>
              <a:t>s, Armenia, </a:t>
            </a:r>
            <a:r>
              <a:rPr lang="pa-IN" i="1" dirty="0" smtClean="0"/>
              <a:t>Photo  T</a:t>
            </a:r>
            <a:r>
              <a:rPr smtClean="0"/>
              <a:t>.</a:t>
            </a:r>
            <a:r>
              <a:rPr lang="pa-IN" i="1" dirty="0" smtClean="0"/>
              <a:t> Walkling</a:t>
            </a:r>
            <a:r>
              <a:rPr smtClean="0"/>
              <a:t/>
            </a:r>
            <a:br>
              <a:rPr smtClean="0"/>
            </a:br>
            <a:r>
              <a:rPr smtClean="0"/>
              <a:t> </a:t>
            </a:r>
            <a:endParaRPr/>
          </a:p>
        </p:txBody>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27</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descr="n606025361_1790954_6530"/>
          <p:cNvPicPr>
            <a:picLocks noGrp="1" noChangeAspect="1" noChangeArrowheads="1"/>
          </p:cNvPicPr>
          <p:nvPr>
            <p:ph type="pic" idx="1"/>
          </p:nvPr>
        </p:nvPicPr>
        <p:blipFill>
          <a:blip r:embed="rId2"/>
          <a:srcRect t="12035" b="12035"/>
          <a:stretch>
            <a:fillRect/>
          </a:stretch>
        </p:blipFill>
        <p:spPr bwMode="auto">
          <a:xfrm>
            <a:off x="457200" y="685800"/>
            <a:ext cx="822960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19600"/>
            <a:ext cx="7239000" cy="1066800"/>
          </a:xfrm>
        </p:spPr>
        <p:txBody>
          <a:bodyPr>
            <a:normAutofit/>
          </a:bodyPr>
          <a:lstStyle/>
          <a:p>
            <a:pPr algn="ctr"/>
            <a:r>
              <a:rPr lang="hy-AM" dirty="0" smtClean="0"/>
              <a:t>Fig. 16. </a:t>
            </a:r>
            <a:r>
              <a:rPr smtClean="0"/>
              <a:t>The </a:t>
            </a:r>
            <a:r>
              <a:rPr lang="ar-SA" dirty="0" smtClean="0"/>
              <a:t>Ukhtasar </a:t>
            </a:r>
            <a:r>
              <a:rPr smtClean="0"/>
              <a:t>Volcano </a:t>
            </a:r>
            <a:r>
              <a:rPr lang="ar-SA" dirty="0" smtClean="0"/>
              <a:t>Rock Art</a:t>
            </a:r>
            <a:r>
              <a:rPr smtClean="0"/>
              <a:t>s, Armenia, </a:t>
            </a:r>
            <a:r>
              <a:rPr lang="pa-IN" i="1" dirty="0" smtClean="0"/>
              <a:t>Photo  T</a:t>
            </a:r>
            <a:r>
              <a:rPr smtClean="0"/>
              <a:t>.</a:t>
            </a:r>
            <a:r>
              <a:rPr lang="pa-IN" i="1" dirty="0" smtClean="0"/>
              <a:t> Walkling</a:t>
            </a:r>
            <a:r>
              <a:rPr smtClean="0"/>
              <a:t/>
            </a:r>
            <a:br>
              <a:rPr smtClean="0"/>
            </a:br>
            <a:r>
              <a:rPr smtClean="0"/>
              <a:t> </a:t>
            </a:r>
            <a:endParaRPr/>
          </a:p>
        </p:txBody>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28</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6" name="myphoto" descr="n606025361_1790953_6264"/>
          <p:cNvPicPr>
            <a:picLocks noGrp="1" noChangeAspect="1" noChangeArrowheads="1"/>
          </p:cNvPicPr>
          <p:nvPr>
            <p:ph type="pic" idx="1"/>
          </p:nvPr>
        </p:nvPicPr>
        <p:blipFill>
          <a:blip r:embed="rId2"/>
          <a:srcRect t="6070" b="6070"/>
          <a:stretch>
            <a:fillRect/>
          </a:stretch>
        </p:blipFill>
        <p:spPr bwMode="auto">
          <a:xfrm>
            <a:off x="457200" y="685800"/>
            <a:ext cx="822960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05400"/>
            <a:ext cx="3810000" cy="1066800"/>
          </a:xfrm>
        </p:spPr>
        <p:txBody>
          <a:bodyPr>
            <a:normAutofit fontScale="90000"/>
          </a:bodyPr>
          <a:lstStyle/>
          <a:p>
            <a:pPr algn="ctr"/>
            <a:r>
              <a:rPr lang="hy-AM" dirty="0" smtClean="0"/>
              <a:t>Fig. 17. Ajdahak volcano with many rock </a:t>
            </a:r>
            <a:r>
              <a:rPr smtClean="0"/>
              <a:t>art</a:t>
            </a:r>
            <a:r>
              <a:rPr lang="hy-AM" dirty="0" smtClean="0"/>
              <a:t>s that have been carved before the eruption of the volcano</a:t>
            </a:r>
            <a:r>
              <a:rPr smtClean="0"/>
              <a:t> (Armenia)</a:t>
            </a:r>
            <a:br>
              <a:rPr smtClean="0"/>
            </a:br>
            <a:r>
              <a:rPr smtClean="0">
                <a:latin typeface="Times New Roman" pitchFamily="18" charset="0"/>
                <a:cs typeface="Times New Roman" pitchFamily="18" charset="0"/>
                <a:hlinkClick r:id="rId2"/>
              </a:rPr>
              <a:t> http://www.azhdahak.com</a:t>
            </a:r>
            <a:r>
              <a:rPr sz="2000" smtClean="0">
                <a:hlinkClick r:id="rId2"/>
              </a:rPr>
              <a:t>/ </a:t>
            </a:r>
            <a:r>
              <a:rPr smtClean="0"/>
              <a:t/>
            </a:r>
            <a:br>
              <a:rPr smtClean="0"/>
            </a:br>
            <a:r>
              <a:rPr smtClean="0"/>
              <a:t> </a:t>
            </a:r>
            <a:endParaRPr/>
          </a:p>
        </p:txBody>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29</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0" name="Picture Placeholder 29" descr="Picture1.jpg"/>
          <p:cNvPicPr>
            <a:picLocks noGrp="1" noChangeAspect="1"/>
          </p:cNvPicPr>
          <p:nvPr>
            <p:ph type="pic" idx="1"/>
          </p:nvPr>
        </p:nvPicPr>
        <p:blipFill>
          <a:blip r:embed="rId3"/>
          <a:srcRect t="8095" b="8095"/>
          <a:stretch>
            <a:fillRect/>
          </a:stretch>
        </p:blipFill>
        <p:spPr>
          <a:xfrm>
            <a:off x="533400" y="457200"/>
            <a:ext cx="7924800" cy="4038600"/>
          </a:xfrm>
        </p:spPr>
      </p:pic>
      <p:pic>
        <p:nvPicPr>
          <p:cNvPr id="18" name="Picture 5" descr="Introduction_03.jpg"/>
          <p:cNvPicPr>
            <a:picLocks noChangeAspect="1"/>
          </p:cNvPicPr>
          <p:nvPr/>
        </p:nvPicPr>
        <p:blipFill>
          <a:blip r:embed="rId4" cstate="print"/>
          <a:srcRect b="6831"/>
          <a:stretch>
            <a:fillRect/>
          </a:stretch>
        </p:blipFill>
        <p:spPr bwMode="auto">
          <a:xfrm>
            <a:off x="6172200" y="4724400"/>
            <a:ext cx="2438400" cy="151130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229600" cy="5334000"/>
          </a:xfrm>
        </p:spPr>
        <p:txBody>
          <a:bodyPr>
            <a:normAutofit fontScale="40000" lnSpcReduction="20000"/>
          </a:bodyPr>
          <a:lstStyle/>
          <a:p>
            <a:pPr marL="280988" indent="412750" algn="just">
              <a:buNone/>
            </a:pPr>
            <a:r>
              <a:rPr lang="hy-AM" sz="4500" dirty="0" smtClean="0"/>
              <a:t>A comparative study of the motives of the symbols, </a:t>
            </a:r>
            <a:r>
              <a:rPr lang="en-US" sz="4500" dirty="0" smtClean="0"/>
              <a:t>the </a:t>
            </a:r>
            <a:r>
              <a:rPr lang="hy-AM" sz="4500" dirty="0" smtClean="0"/>
              <a:t>visual archetypes</a:t>
            </a:r>
            <a:r>
              <a:rPr lang="en-US" sz="4500" dirty="0" smtClean="0"/>
              <a:t> of the </a:t>
            </a:r>
            <a:r>
              <a:rPr lang="hy-AM" sz="4500" dirty="0" smtClean="0"/>
              <a:t>cognitive graphics and ornamentation, the main motives of the world's religions and mythologies, scientific concepts and ideas </a:t>
            </a:r>
            <a:r>
              <a:rPr lang="en-US" sz="4500" dirty="0" smtClean="0"/>
              <a:t>of </a:t>
            </a:r>
            <a:r>
              <a:rPr lang="hy-AM" sz="4500" dirty="0" smtClean="0"/>
              <a:t>E. Anati</a:t>
            </a:r>
            <a:r>
              <a:rPr lang="en-US" sz="4500" dirty="0" smtClean="0"/>
              <a:t> and </a:t>
            </a:r>
            <a:r>
              <a:rPr lang="hy-AM" sz="4500" dirty="0" smtClean="0"/>
              <a:t>(Valcamonica Symposiums</a:t>
            </a:r>
            <a:r>
              <a:rPr lang="hy-AM" sz="4500" b="1" i="1" dirty="0" smtClean="0"/>
              <a:t> </a:t>
            </a:r>
            <a:r>
              <a:rPr lang="en-US" sz="4500" b="1" dirty="0" smtClean="0"/>
              <a:t> </a:t>
            </a:r>
            <a:r>
              <a:rPr lang="en-US" sz="4500" dirty="0" smtClean="0"/>
              <a:t>papers</a:t>
            </a:r>
            <a:r>
              <a:rPr lang="hy-AM" sz="4500" dirty="0" smtClean="0"/>
              <a:t>) in the context of linguistic description, allowed the authors to sum up the 30-years study and to present them. First, </a:t>
            </a:r>
            <a:r>
              <a:rPr lang="en-US" sz="4500" dirty="0" smtClean="0"/>
              <a:t>the </a:t>
            </a:r>
            <a:r>
              <a:rPr lang="hy-AM" sz="4500" dirty="0" smtClean="0"/>
              <a:t>world rock art - is a cognitive protolanguag</a:t>
            </a:r>
            <a:r>
              <a:rPr lang="en-US" sz="4500" dirty="0" smtClean="0"/>
              <a:t>e </a:t>
            </a:r>
            <a:r>
              <a:rPr lang="hy-AM" sz="4500" dirty="0" smtClean="0"/>
              <a:t>​​of ancient civilizations. This cultural phenomenon distinguishes the thinking man from the wild, humanoid, less developed culturally. The carriers of this </a:t>
            </a:r>
            <a:r>
              <a:rPr lang="en-US" sz="4500" dirty="0" smtClean="0"/>
              <a:t>proto</a:t>
            </a:r>
            <a:r>
              <a:rPr lang="hy-AM" sz="4500" dirty="0" smtClean="0"/>
              <a:t>language we call </a:t>
            </a:r>
            <a:r>
              <a:rPr lang="en-US" sz="4500" dirty="0" smtClean="0"/>
              <a:t>human </a:t>
            </a:r>
            <a:r>
              <a:rPr lang="hy-AM" sz="4500" dirty="0" smtClean="0"/>
              <a:t>and his </a:t>
            </a:r>
            <a:r>
              <a:rPr lang="en-US" sz="4500" dirty="0" smtClean="0"/>
              <a:t>pre</a:t>
            </a:r>
            <a:r>
              <a:rPr lang="hy-AM" sz="4500" dirty="0" smtClean="0"/>
              <a:t>art of communication. Thus, </a:t>
            </a:r>
            <a:r>
              <a:rPr lang="hy-AM" sz="4500" b="1" dirty="0" smtClean="0"/>
              <a:t>the rock art</a:t>
            </a:r>
            <a:r>
              <a:rPr lang="hy-AM" sz="4500" dirty="0" smtClean="0"/>
              <a:t> - </a:t>
            </a:r>
            <a:r>
              <a:rPr lang="hy-AM" sz="4500" b="1" dirty="0" smtClean="0"/>
              <a:t>it's mother tongue, which describes the </a:t>
            </a:r>
            <a:r>
              <a:rPr lang="en-US" sz="4500" b="1" dirty="0" smtClean="0"/>
              <a:t>pre</a:t>
            </a:r>
            <a:r>
              <a:rPr lang="hy-AM" sz="4500" b="1" dirty="0" smtClean="0"/>
              <a:t>history of </a:t>
            </a:r>
            <a:r>
              <a:rPr lang="en-US" sz="4500" b="1" dirty="0" smtClean="0"/>
              <a:t>the history of </a:t>
            </a:r>
            <a:r>
              <a:rPr lang="hy-AM" sz="4500" b="1" dirty="0" smtClean="0"/>
              <a:t>civilization and at the same time</a:t>
            </a:r>
            <a:r>
              <a:rPr lang="en-US" sz="4500" b="1" dirty="0" smtClean="0"/>
              <a:t>, the pre</a:t>
            </a:r>
            <a:r>
              <a:rPr lang="hy-AM" sz="4500" b="1" dirty="0" smtClean="0"/>
              <a:t>history</a:t>
            </a:r>
            <a:r>
              <a:rPr lang="en-US" sz="4500" b="1" dirty="0" smtClean="0"/>
              <a:t> of a </a:t>
            </a:r>
            <a:r>
              <a:rPr lang="hy-AM" sz="4500" b="1" dirty="0" smtClean="0"/>
              <a:t>cognitive language (</a:t>
            </a:r>
            <a:r>
              <a:rPr lang="en-US" sz="4500" b="1" dirty="0" smtClean="0"/>
              <a:t>stone </a:t>
            </a:r>
            <a:r>
              <a:rPr lang="hy-AM" sz="4500" b="1" dirty="0" smtClean="0"/>
              <a:t>encyclopedia of ideas, thinking, feelings, emotions, </a:t>
            </a:r>
            <a:r>
              <a:rPr lang="en-US" sz="4500" b="1" dirty="0" smtClean="0"/>
              <a:t>human </a:t>
            </a:r>
            <a:r>
              <a:rPr lang="hy-AM" sz="4500" b="1" dirty="0" smtClean="0"/>
              <a:t>values).</a:t>
            </a:r>
            <a:r>
              <a:rPr lang="hy-AM" sz="4500" dirty="0" smtClean="0"/>
              <a:t> </a:t>
            </a:r>
            <a:endParaRPr lang="en-US" sz="4500" dirty="0" smtClean="0"/>
          </a:p>
          <a:p>
            <a:pPr marL="280988" indent="412750" algn="just">
              <a:buNone/>
            </a:pPr>
            <a:r>
              <a:rPr lang="hy-AM" sz="4500" dirty="0" smtClean="0"/>
              <a:t> It is in this duality is a more complete explanation of the phenomenon of world rock art and the understanding of its essence documented for posterity cultural prehistory of humanity. Through the knowledge of the </a:t>
            </a:r>
            <a:r>
              <a:rPr lang="en-US" sz="4500" dirty="0" smtClean="0"/>
              <a:t>pre</a:t>
            </a:r>
            <a:r>
              <a:rPr lang="hy-AM" sz="4500" dirty="0" smtClean="0"/>
              <a:t>language, we may be able to better predict the future of humanity in the paradigm of universal cultural values. Unlike other cultural artefacts and archaeological sites </a:t>
            </a:r>
            <a:r>
              <a:rPr lang="en-US" sz="4500" dirty="0" smtClean="0"/>
              <a:t>are</a:t>
            </a:r>
            <a:r>
              <a:rPr lang="hy-AM" sz="4500" dirty="0" smtClean="0"/>
              <a:t> given a visual mother tongue and created with the help of the legacy of rock art-minded person deliberately shaped this wealth to preserve and transmit to future generations,  we were taught to "rock voice" and were able to master the ideas, thoughts, values ​​and knowledge that they possess. Thanks to them.</a:t>
            </a:r>
            <a:endParaRPr lang="en-US" sz="4500" dirty="0" smtClean="0"/>
          </a:p>
          <a:p>
            <a:endParaRPr lang="en-US" dirty="0"/>
          </a:p>
        </p:txBody>
      </p:sp>
      <p:sp>
        <p:nvSpPr>
          <p:cNvPr id="3" name="Title 2"/>
          <p:cNvSpPr>
            <a:spLocks noGrp="1"/>
          </p:cNvSpPr>
          <p:nvPr>
            <p:ph type="title"/>
          </p:nvPr>
        </p:nvSpPr>
        <p:spPr>
          <a:xfrm>
            <a:off x="457200" y="152400"/>
            <a:ext cx="8229600" cy="1219200"/>
          </a:xfrm>
        </p:spPr>
        <p:txBody>
          <a:bodyPr>
            <a:normAutofit/>
          </a:bodyPr>
          <a:lstStyle/>
          <a:p>
            <a:pPr>
              <a:lnSpc>
                <a:spcPts val="2800"/>
              </a:lnSpc>
            </a:pPr>
            <a:r>
              <a:rPr lang="hy-AM" sz="2800" b="1" dirty="0" smtClean="0">
                <a:solidFill>
                  <a:schemeClr val="accent1">
                    <a:lumMod val="40000"/>
                    <a:lumOff val="60000"/>
                  </a:schemeClr>
                </a:solidFill>
              </a:rPr>
              <a:t>The history of of the universal symbols</a:t>
            </a:r>
            <a:r>
              <a:rPr sz="2800" b="1" smtClean="0">
                <a:solidFill>
                  <a:schemeClr val="accent1">
                    <a:lumMod val="40000"/>
                    <a:lumOff val="60000"/>
                  </a:schemeClr>
                </a:solidFill>
              </a:rPr>
              <a:t/>
            </a:r>
            <a:br>
              <a:rPr sz="2800" b="1" smtClean="0">
                <a:solidFill>
                  <a:schemeClr val="accent1">
                    <a:lumMod val="40000"/>
                    <a:lumOff val="60000"/>
                  </a:schemeClr>
                </a:solidFill>
              </a:rPr>
            </a:br>
            <a:r>
              <a:rPr lang="hy-AM" sz="2800" b="1" dirty="0" smtClean="0">
                <a:solidFill>
                  <a:schemeClr val="accent1">
                    <a:lumMod val="40000"/>
                    <a:lumOff val="60000"/>
                  </a:schemeClr>
                </a:solidFill>
              </a:rPr>
              <a:t> and their cultural influence</a:t>
            </a:r>
            <a:endParaRPr sz="2800">
              <a:solidFill>
                <a:schemeClr val="accent1">
                  <a:lumMod val="40000"/>
                  <a:lumOff val="60000"/>
                </a:schemeClr>
              </a:solidFill>
            </a:endParaRPr>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3</a:t>
            </a:fld>
            <a:endParaRPr kumimoji="0" lang="en-US"/>
          </a:p>
        </p:txBody>
      </p:sp>
      <p:sp>
        <p:nvSpPr>
          <p:cNvPr id="5"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26" name="Group 25"/>
          <p:cNvGrpSpPr/>
          <p:nvPr/>
        </p:nvGrpSpPr>
        <p:grpSpPr>
          <a:xfrm>
            <a:off x="1019851" y="6400800"/>
            <a:ext cx="4695149" cy="256032"/>
            <a:chOff x="1019851" y="6400800"/>
            <a:chExt cx="4695149" cy="256032"/>
          </a:xfrm>
        </p:grpSpPr>
        <p:pic>
          <p:nvPicPr>
            <p:cNvPr id="47" name="Picture 46" descr="zvezda.png"/>
            <p:cNvPicPr>
              <a:picLocks noChangeAspect="1"/>
            </p:cNvPicPr>
            <p:nvPr/>
          </p:nvPicPr>
          <p:blipFill>
            <a:blip r:embed="rId2"/>
            <a:stretch>
              <a:fillRect/>
            </a:stretch>
          </p:blipFill>
          <p:spPr>
            <a:xfrm>
              <a:off x="1342465" y="6400800"/>
              <a:ext cx="246888" cy="246888"/>
            </a:xfrm>
            <a:prstGeom prst="rect">
              <a:avLst/>
            </a:prstGeom>
          </p:spPr>
        </p:pic>
        <p:pic>
          <p:nvPicPr>
            <p:cNvPr id="48" name="Picture 47"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49" name="Picture 48"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50" name="Picture 49"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51" name="Picture 50" descr="david1.png"/>
            <p:cNvPicPr>
              <a:picLocks noChangeAspect="1"/>
            </p:cNvPicPr>
            <p:nvPr/>
          </p:nvPicPr>
          <p:blipFill>
            <a:blip r:embed="rId6"/>
            <a:stretch>
              <a:fillRect/>
            </a:stretch>
          </p:blipFill>
          <p:spPr>
            <a:xfrm>
              <a:off x="3434569" y="6418614"/>
              <a:ext cx="198782" cy="228600"/>
            </a:xfrm>
            <a:prstGeom prst="rect">
              <a:avLst/>
            </a:prstGeom>
          </p:spPr>
        </p:pic>
        <p:pic>
          <p:nvPicPr>
            <p:cNvPr id="52" name="Picture 51"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53" name="Picture 52" descr="swastika.png"/>
            <p:cNvPicPr>
              <a:picLocks noChangeAspect="1"/>
            </p:cNvPicPr>
            <p:nvPr/>
          </p:nvPicPr>
          <p:blipFill>
            <a:blip r:embed="rId7"/>
            <a:stretch>
              <a:fillRect/>
            </a:stretch>
          </p:blipFill>
          <p:spPr>
            <a:xfrm>
              <a:off x="4052095" y="6453248"/>
              <a:ext cx="190476" cy="180952"/>
            </a:xfrm>
            <a:prstGeom prst="rect">
              <a:avLst/>
            </a:prstGeom>
          </p:spPr>
        </p:pic>
        <p:pic>
          <p:nvPicPr>
            <p:cNvPr id="54" name="Picture 53"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55" name="Picture 54"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56" name="Picture 55" descr="14.png"/>
            <p:cNvPicPr>
              <a:picLocks noChangeAspect="1"/>
            </p:cNvPicPr>
            <p:nvPr/>
          </p:nvPicPr>
          <p:blipFill>
            <a:blip r:embed="rId9"/>
            <a:stretch>
              <a:fillRect/>
            </a:stretch>
          </p:blipFill>
          <p:spPr>
            <a:xfrm>
              <a:off x="4955478" y="6454966"/>
              <a:ext cx="201168" cy="201168"/>
            </a:xfrm>
            <a:prstGeom prst="rect">
              <a:avLst/>
            </a:prstGeom>
          </p:spPr>
        </p:pic>
        <p:pic>
          <p:nvPicPr>
            <p:cNvPr id="57" name="Picture 56" descr="1.png"/>
            <p:cNvPicPr>
              <a:picLocks noChangeAspect="1"/>
            </p:cNvPicPr>
            <p:nvPr/>
          </p:nvPicPr>
          <p:blipFill>
            <a:blip r:embed="rId10"/>
            <a:stretch>
              <a:fillRect/>
            </a:stretch>
          </p:blipFill>
          <p:spPr>
            <a:xfrm>
              <a:off x="5249261" y="6454966"/>
              <a:ext cx="201168" cy="201168"/>
            </a:xfrm>
            <a:prstGeom prst="rect">
              <a:avLst/>
            </a:prstGeom>
          </p:spPr>
        </p:pic>
        <p:grpSp>
          <p:nvGrpSpPr>
            <p:cNvPr id="58" name="Group 33"/>
            <p:cNvGrpSpPr/>
            <p:nvPr/>
          </p:nvGrpSpPr>
          <p:grpSpPr>
            <a:xfrm>
              <a:off x="5553638" y="6472516"/>
              <a:ext cx="161362" cy="163608"/>
              <a:chOff x="6324600" y="5788921"/>
              <a:chExt cx="202935" cy="203447"/>
            </a:xfrm>
          </p:grpSpPr>
          <p:sp>
            <p:nvSpPr>
              <p:cNvPr id="66" name="Rectangle 65"/>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1.png"/>
            <p:cNvPicPr>
              <a:picLocks noChangeAspect="1"/>
            </p:cNvPicPr>
            <p:nvPr/>
          </p:nvPicPr>
          <p:blipFill>
            <a:blip r:embed="rId11"/>
            <a:stretch>
              <a:fillRect/>
            </a:stretch>
          </p:blipFill>
          <p:spPr>
            <a:xfrm>
              <a:off x="2005584" y="6418707"/>
              <a:ext cx="238125" cy="238125"/>
            </a:xfrm>
            <a:prstGeom prst="rect">
              <a:avLst/>
            </a:prstGeom>
          </p:spPr>
        </p:pic>
        <p:sp>
          <p:nvSpPr>
            <p:cNvPr id="62" name="Oval 61"/>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64" name="Oval 63"/>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7010400" cy="1066800"/>
          </a:xfrm>
        </p:spPr>
        <p:txBody>
          <a:bodyPr>
            <a:normAutofit/>
          </a:bodyPr>
          <a:lstStyle/>
          <a:p>
            <a:pPr algn="ctr"/>
            <a:r>
              <a:rPr lang="hy-AM" dirty="0" smtClean="0"/>
              <a:t>Fig. 1</a:t>
            </a:r>
            <a:r>
              <a:rPr smtClean="0"/>
              <a:t>8</a:t>
            </a:r>
            <a:r>
              <a:rPr lang="hy-AM" dirty="0" smtClean="0"/>
              <a:t>.  </a:t>
            </a:r>
            <a:r>
              <a:rPr smtClean="0"/>
              <a:t>The </a:t>
            </a:r>
            <a:r>
              <a:rPr lang="hy-AM" dirty="0" smtClean="0"/>
              <a:t>Ajdahak</a:t>
            </a:r>
            <a:r>
              <a:rPr smtClean="0"/>
              <a:t> Volcano  Rock Arts, Armenia </a:t>
            </a:r>
            <a:br>
              <a:rPr smtClean="0"/>
            </a:br>
            <a:r>
              <a:rPr smtClean="0">
                <a:latin typeface="Times New Roman" pitchFamily="18" charset="0"/>
                <a:cs typeface="Times New Roman" pitchFamily="18" charset="0"/>
                <a:hlinkClick r:id="rId2"/>
              </a:rPr>
              <a:t> http://www.azhdahak.com</a:t>
            </a:r>
            <a:r>
              <a:rPr sz="2000" smtClean="0">
                <a:hlinkClick r:id="rId2"/>
              </a:rPr>
              <a:t>/ </a:t>
            </a:r>
            <a:r>
              <a:rPr smtClean="0"/>
              <a:t/>
            </a:r>
            <a:br>
              <a:rPr smtClean="0"/>
            </a:br>
            <a:r>
              <a:rPr smtClean="0"/>
              <a:t> </a:t>
            </a:r>
            <a:endParaRPr/>
          </a:p>
        </p:txBody>
      </p:sp>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30</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RockArt_11"/>
          <p:cNvPicPr>
            <a:picLocks noGrp="1" noChangeAspect="1" noChangeArrowheads="1"/>
          </p:cNvPicPr>
          <p:nvPr>
            <p:ph type="pic" idx="1"/>
          </p:nvPr>
        </p:nvPicPr>
        <p:blipFill>
          <a:blip r:embed="rId3"/>
          <a:srcRect t="13817" b="13817"/>
          <a:stretch>
            <a:fillRect/>
          </a:stretch>
        </p:blipFill>
        <p:spPr bwMode="auto">
          <a:xfrm>
            <a:off x="457200" y="685800"/>
            <a:ext cx="8229600"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31</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RockArt_06"/>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a:ln w="9525">
            <a:noFill/>
            <a:miter lim="800000"/>
            <a:headEnd/>
            <a:tailEnd/>
          </a:ln>
        </p:spPr>
      </p:pic>
      <p:sp>
        <p:nvSpPr>
          <p:cNvPr id="17" name="Title 16"/>
          <p:cNvSpPr>
            <a:spLocks noGrp="1"/>
          </p:cNvSpPr>
          <p:nvPr>
            <p:ph type="title"/>
          </p:nvPr>
        </p:nvSpPr>
        <p:spPr/>
        <p:txBody>
          <a:bodyPr/>
          <a:lstStyle/>
          <a:p>
            <a:endParaRPr lang="en-US"/>
          </a:p>
        </p:txBody>
      </p:sp>
      <p:sp>
        <p:nvSpPr>
          <p:cNvPr id="18"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lang="hy-AM" dirty="0" smtClean="0"/>
              <a:t>Fig. </a:t>
            </a:r>
            <a:r>
              <a:rPr lang="en-US" dirty="0" smtClean="0"/>
              <a:t>19</a:t>
            </a:r>
            <a:r>
              <a:rPr lang="hy-AM" dirty="0" smtClean="0"/>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32</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Documents and Settings\Margarita.RITA\Desktop\Valcamonica 2013\azhdahak rockarts\RockArt_01.jpg"/>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p:spPr>
      </p:pic>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lang="hy-AM" dirty="0" smtClean="0"/>
              <a:t>Fig. 2</a:t>
            </a:r>
            <a:r>
              <a:rPr lang="en-US" dirty="0" smtClean="0"/>
              <a:t>0</a:t>
            </a:r>
            <a:r>
              <a:rPr lang="hy-AM" dirty="0" smtClean="0"/>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33</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1" name="Picture 3" descr="C:\Documents and Settings\Margarita.RITA\Desktop\Valcamonica 2013\azhdahak rockarts\RockArt_03.jpg"/>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lang="hy-AM" dirty="0" smtClean="0"/>
              <a:t>Fig. 2</a:t>
            </a:r>
            <a:r>
              <a:rPr lang="en-US" dirty="0" smtClean="0"/>
              <a:t>1</a:t>
            </a:r>
            <a:r>
              <a:rPr lang="hy-AM" dirty="0" smtClean="0"/>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34</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Documents and Settings\Margarita.RITA\Desktop\Valcamonica 2013\azhdahak rockarts\RockArt_07.jpg"/>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Fig.</a:t>
            </a:r>
            <a:r>
              <a:rPr kumimoji="0" lang="en-US" sz="1800" b="1" i="0" u="none" strike="noStrike" kern="1200" cap="none" spc="-50" normalizeH="0" noProof="0" dirty="0" smtClean="0">
                <a:ln w="3175">
                  <a:noFill/>
                </a:ln>
                <a:solidFill>
                  <a:schemeClr val="tx2"/>
                </a:solidFill>
                <a:effectLst/>
                <a:uLnTx/>
                <a:uFillTx/>
                <a:latin typeface="+mn-lt"/>
                <a:ea typeface="+mn-ea"/>
                <a:cs typeface="+mn-cs"/>
              </a:rPr>
              <a:t> 22.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35</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Documents and Settings\Margarita.RITA\Desktop\Valcamonica 2013\azhdahak rockarts\RockArt_09.jpg"/>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Fig. 23. 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36</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Documents and Settings\Margarita.RITA\Desktop\Valcamonica 2013\azhdahak rockarts\RockArt_05.jpg"/>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Fig. 24. 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37</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descr="C:\Documents and Settings\Margarita.RITA\Desktop\Valcamonica 2013\azhdahak rockarts\RockArt_13.jpg"/>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lang="hy-AM" dirty="0" smtClean="0"/>
              <a:t>Fig. 2</a:t>
            </a:r>
            <a:r>
              <a:rPr lang="en-US" dirty="0" smtClean="0"/>
              <a:t>5</a:t>
            </a:r>
            <a:r>
              <a:rPr lang="hy-AM" dirty="0" smtClean="0"/>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38</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C:\Documents and Settings\Margarita.RITA\Desktop\Valcamonica 2013\azhdahak rockarts\RockArt_04.jpg"/>
          <p:cNvPicPr>
            <a:picLocks noGrp="1" noChangeAspect="1" noChangeArrowheads="1"/>
          </p:cNvPicPr>
          <p:nvPr>
            <p:ph type="pic" idx="1"/>
          </p:nvPr>
        </p:nvPicPr>
        <p:blipFill>
          <a:blip r:embed="rId2"/>
          <a:srcRect t="13817" b="13817"/>
          <a:stretch>
            <a:fillRect/>
          </a:stretch>
        </p:blipFill>
        <p:spPr bwMode="auto">
          <a:xfrm>
            <a:off x="457200" y="685800"/>
            <a:ext cx="8229600" cy="3962400"/>
          </a:xfrm>
          <a:prstGeom prst="rect">
            <a:avLst/>
          </a:prstGeom>
          <a:noFill/>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lang="hy-AM" dirty="0" smtClean="0"/>
              <a:t>Fig. 2</a:t>
            </a:r>
            <a:r>
              <a:rPr lang="en-US" dirty="0" smtClean="0"/>
              <a:t>6</a:t>
            </a:r>
            <a:r>
              <a:rPr lang="hy-AM" dirty="0" smtClean="0"/>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39</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Файл:Bull Petroglyph Ukhtasar Volcano.jpg"/>
          <p:cNvPicPr>
            <a:picLocks noGrp="1" noChangeAspect="1" noChangeArrowheads="1"/>
          </p:cNvPicPr>
          <p:nvPr>
            <p:ph type="pic" idx="1"/>
          </p:nvPr>
        </p:nvPicPr>
        <p:blipFill>
          <a:blip r:embed="rId2"/>
          <a:srcRect t="13866" b="13866"/>
          <a:stretch>
            <a:fillRect/>
          </a:stretch>
        </p:blipFill>
        <p:spPr bwMode="auto">
          <a:xfrm>
            <a:off x="457200" y="685800"/>
            <a:ext cx="8229600" cy="3962400"/>
          </a:xfrm>
          <a:prstGeom prst="rect">
            <a:avLst/>
          </a:prstGeom>
          <a:noFill/>
          <a:ln w="9525">
            <a:noFill/>
            <a:miter lim="800000"/>
            <a:headEnd/>
            <a:tailEnd/>
          </a:ln>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lang="hy-AM" dirty="0" smtClean="0"/>
              <a:t>Fig. 2</a:t>
            </a:r>
            <a:r>
              <a:rPr lang="en-US" dirty="0" smtClean="0"/>
              <a:t>7</a:t>
            </a:r>
            <a:r>
              <a:rPr lang="hy-AM" dirty="0" smtClean="0"/>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229600" cy="5334000"/>
          </a:xfrm>
        </p:spPr>
        <p:txBody>
          <a:bodyPr>
            <a:normAutofit/>
          </a:bodyPr>
          <a:lstStyle/>
          <a:p>
            <a:pPr marL="273050" indent="360363" algn="just">
              <a:buNone/>
            </a:pPr>
            <a:r>
              <a:rPr lang="hy-AM" sz="1800" dirty="0" smtClean="0"/>
              <a:t>Of the tens of thousands of rock paintings of the world we detected and identified universal, invariant, typical, most informative visual elements of the </a:t>
            </a:r>
            <a:r>
              <a:rPr lang="en-US" sz="1800" dirty="0" smtClean="0"/>
              <a:t>Proto</a:t>
            </a:r>
            <a:r>
              <a:rPr lang="hy-AM" sz="1800" dirty="0" smtClean="0"/>
              <a:t>alphabet</a:t>
            </a:r>
            <a:r>
              <a:rPr lang="en-US" sz="1800" dirty="0" smtClean="0"/>
              <a:t> of the</a:t>
            </a:r>
            <a:r>
              <a:rPr lang="hy-AM" sz="1800" dirty="0" smtClean="0"/>
              <a:t> archaic civilizations of the world, whose ancestors still live. Among them, the cross - the most symmetrical image. His multi-variant, flexibility and dynamism, the emergence of cognition and the imagination of modern man and are characterized by a unique range of its semantic description (cross serves to indicate the plant and animal worlds</a:t>
            </a:r>
            <a:r>
              <a:rPr lang="en-US" sz="1800" dirty="0" smtClean="0"/>
              <a:t>,</a:t>
            </a:r>
            <a:r>
              <a:rPr lang="hy-AM" sz="1800" dirty="0" smtClean="0"/>
              <a:t> the </a:t>
            </a:r>
            <a:r>
              <a:rPr lang="en-US" sz="1800" dirty="0" smtClean="0"/>
              <a:t>human</a:t>
            </a:r>
            <a:r>
              <a:rPr lang="hy-AM" sz="1800" dirty="0" smtClean="0"/>
              <a:t> and the cosmos, Heaven and Earth, the tree</a:t>
            </a:r>
            <a:r>
              <a:rPr lang="en-US" sz="1800" dirty="0" smtClean="0"/>
              <a:t>s</a:t>
            </a:r>
            <a:r>
              <a:rPr lang="hy-AM" sz="1800" dirty="0" smtClean="0"/>
              <a:t> of life</a:t>
            </a:r>
            <a:r>
              <a:rPr lang="en-US" sz="1800" dirty="0" smtClean="0"/>
              <a:t> and  of </a:t>
            </a:r>
            <a:r>
              <a:rPr lang="hy-AM" sz="1800" dirty="0" smtClean="0"/>
              <a:t>knowledge good</a:t>
            </a:r>
            <a:r>
              <a:rPr lang="en-US" sz="1800" dirty="0" smtClean="0"/>
              <a:t> and</a:t>
            </a:r>
            <a:r>
              <a:rPr lang="hy-AM" sz="1800" dirty="0" smtClean="0"/>
              <a:t> evil). It depicts the newborn human, and God Fathe</a:t>
            </a:r>
            <a:r>
              <a:rPr lang="en-US" sz="1800" dirty="0" smtClean="0"/>
              <a:t>r and Son</a:t>
            </a:r>
            <a:r>
              <a:rPr lang="hy-AM" sz="1800" dirty="0" smtClean="0"/>
              <a:t>. Winged cross alive, living image, wingless - lifeless, dead. Direct cross symbolizes the male principle, oblique - feminine. The union of male and female is in the form of eight-pointed star, the eight-pointed cross or eight-socket, which, depending on the context, are symbols of love, fertility, the divine nature of Venus and the Virgin Mary.</a:t>
            </a:r>
            <a:endParaRPr lang="en-US" dirty="0"/>
          </a:p>
        </p:txBody>
      </p:sp>
      <p:sp>
        <p:nvSpPr>
          <p:cNvPr id="3" name="Title 2"/>
          <p:cNvSpPr>
            <a:spLocks noGrp="1"/>
          </p:cNvSpPr>
          <p:nvPr>
            <p:ph type="title"/>
          </p:nvPr>
        </p:nvSpPr>
        <p:spPr>
          <a:xfrm>
            <a:off x="457200" y="381000"/>
            <a:ext cx="8229600" cy="990600"/>
          </a:xfrm>
        </p:spPr>
        <p:txBody>
          <a:bodyPr>
            <a:normAutofit fontScale="90000"/>
          </a:bodyPr>
          <a:lstStyle/>
          <a:p>
            <a:r>
              <a:rPr lang="hy-AM" sz="3200" b="1" dirty="0" smtClean="0">
                <a:solidFill>
                  <a:schemeClr val="accent1">
                    <a:lumMod val="40000"/>
                    <a:lumOff val="60000"/>
                  </a:schemeClr>
                </a:solidFill>
              </a:rPr>
              <a:t>The visual </a:t>
            </a:r>
            <a:r>
              <a:rPr sz="3200" b="1" smtClean="0">
                <a:solidFill>
                  <a:schemeClr val="accent1">
                    <a:lumMod val="40000"/>
                    <a:lumOff val="60000"/>
                  </a:schemeClr>
                </a:solidFill>
              </a:rPr>
              <a:t>p</a:t>
            </a:r>
            <a:r>
              <a:rPr lang="hy-AM" sz="3200" b="1" dirty="0" smtClean="0">
                <a:solidFill>
                  <a:schemeClr val="accent1">
                    <a:lumMod val="40000"/>
                    <a:lumOff val="60000"/>
                  </a:schemeClr>
                </a:solidFill>
              </a:rPr>
              <a:t>rotoalphabet of</a:t>
            </a:r>
            <a:r>
              <a:rPr sz="3200" b="1" smtClean="0">
                <a:solidFill>
                  <a:schemeClr val="accent1">
                    <a:lumMod val="40000"/>
                    <a:lumOff val="60000"/>
                  </a:schemeClr>
                </a:solidFill>
              </a:rPr>
              <a:t> the </a:t>
            </a:r>
            <a:r>
              <a:rPr lang="hy-AM" sz="3200" b="1" dirty="0" smtClean="0">
                <a:solidFill>
                  <a:schemeClr val="accent1">
                    <a:lumMod val="40000"/>
                    <a:lumOff val="60000"/>
                  </a:schemeClr>
                </a:solidFill>
              </a:rPr>
              <a:t>human </a:t>
            </a:r>
            <a:r>
              <a:rPr sz="3200" b="1" smtClean="0">
                <a:solidFill>
                  <a:schemeClr val="accent1">
                    <a:lumMod val="40000"/>
                    <a:lumOff val="60000"/>
                  </a:schemeClr>
                </a:solidFill>
              </a:rPr>
              <a:t>pre</a:t>
            </a:r>
            <a:r>
              <a:rPr lang="hy-AM" sz="3200" b="1" dirty="0" smtClean="0">
                <a:solidFill>
                  <a:schemeClr val="accent1">
                    <a:lumMod val="40000"/>
                    <a:lumOff val="60000"/>
                  </a:schemeClr>
                </a:solidFill>
              </a:rPr>
              <a:t>history</a:t>
            </a:r>
            <a:endParaRPr sz="3200">
              <a:solidFill>
                <a:schemeClr val="accent1">
                  <a:lumMod val="40000"/>
                  <a:lumOff val="60000"/>
                </a:schemeClr>
              </a:solidFill>
            </a:endParaRPr>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4</a:t>
            </a:fld>
            <a:endParaRPr kumimoji="0" lang="en-US"/>
          </a:p>
        </p:txBody>
      </p:sp>
      <p:sp>
        <p:nvSpPr>
          <p:cNvPr id="7"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26" name="Group 25"/>
          <p:cNvGrpSpPr/>
          <p:nvPr/>
        </p:nvGrpSpPr>
        <p:grpSpPr>
          <a:xfrm>
            <a:off x="1019851" y="6400800"/>
            <a:ext cx="4695149" cy="256032"/>
            <a:chOff x="1019851" y="6400800"/>
            <a:chExt cx="4695149" cy="256032"/>
          </a:xfrm>
        </p:grpSpPr>
        <p:pic>
          <p:nvPicPr>
            <p:cNvPr id="27" name="Picture 26" descr="zvezda.png"/>
            <p:cNvPicPr>
              <a:picLocks noChangeAspect="1"/>
            </p:cNvPicPr>
            <p:nvPr/>
          </p:nvPicPr>
          <p:blipFill>
            <a:blip r:embed="rId2"/>
            <a:stretch>
              <a:fillRect/>
            </a:stretch>
          </p:blipFill>
          <p:spPr>
            <a:xfrm>
              <a:off x="1342465" y="6400800"/>
              <a:ext cx="246888" cy="246888"/>
            </a:xfrm>
            <a:prstGeom prst="rect">
              <a:avLst/>
            </a:prstGeom>
          </p:spPr>
        </p:pic>
        <p:pic>
          <p:nvPicPr>
            <p:cNvPr id="48" name="Picture 47"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49" name="Picture 48"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50" name="Picture 49"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51" name="Picture 50" descr="david1.png"/>
            <p:cNvPicPr>
              <a:picLocks noChangeAspect="1"/>
            </p:cNvPicPr>
            <p:nvPr/>
          </p:nvPicPr>
          <p:blipFill>
            <a:blip r:embed="rId6"/>
            <a:stretch>
              <a:fillRect/>
            </a:stretch>
          </p:blipFill>
          <p:spPr>
            <a:xfrm>
              <a:off x="3434569" y="6418614"/>
              <a:ext cx="198782" cy="228600"/>
            </a:xfrm>
            <a:prstGeom prst="rect">
              <a:avLst/>
            </a:prstGeom>
          </p:spPr>
        </p:pic>
        <p:pic>
          <p:nvPicPr>
            <p:cNvPr id="52" name="Picture 51"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53" name="Picture 52" descr="swastika.png"/>
            <p:cNvPicPr>
              <a:picLocks noChangeAspect="1"/>
            </p:cNvPicPr>
            <p:nvPr/>
          </p:nvPicPr>
          <p:blipFill>
            <a:blip r:embed="rId7"/>
            <a:stretch>
              <a:fillRect/>
            </a:stretch>
          </p:blipFill>
          <p:spPr>
            <a:xfrm>
              <a:off x="4052095" y="6453248"/>
              <a:ext cx="190476" cy="180952"/>
            </a:xfrm>
            <a:prstGeom prst="rect">
              <a:avLst/>
            </a:prstGeom>
          </p:spPr>
        </p:pic>
        <p:pic>
          <p:nvPicPr>
            <p:cNvPr id="54" name="Picture 53"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55" name="Picture 54"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56" name="Picture 55" descr="14.png"/>
            <p:cNvPicPr>
              <a:picLocks noChangeAspect="1"/>
            </p:cNvPicPr>
            <p:nvPr/>
          </p:nvPicPr>
          <p:blipFill>
            <a:blip r:embed="rId9"/>
            <a:stretch>
              <a:fillRect/>
            </a:stretch>
          </p:blipFill>
          <p:spPr>
            <a:xfrm>
              <a:off x="4955478" y="6454966"/>
              <a:ext cx="201168" cy="201168"/>
            </a:xfrm>
            <a:prstGeom prst="rect">
              <a:avLst/>
            </a:prstGeom>
          </p:spPr>
        </p:pic>
        <p:pic>
          <p:nvPicPr>
            <p:cNvPr id="57" name="Picture 56" descr="1.png"/>
            <p:cNvPicPr>
              <a:picLocks noChangeAspect="1"/>
            </p:cNvPicPr>
            <p:nvPr/>
          </p:nvPicPr>
          <p:blipFill>
            <a:blip r:embed="rId10"/>
            <a:stretch>
              <a:fillRect/>
            </a:stretch>
          </p:blipFill>
          <p:spPr>
            <a:xfrm>
              <a:off x="5249261" y="6454966"/>
              <a:ext cx="201168" cy="201168"/>
            </a:xfrm>
            <a:prstGeom prst="rect">
              <a:avLst/>
            </a:prstGeom>
          </p:spPr>
        </p:pic>
        <p:grpSp>
          <p:nvGrpSpPr>
            <p:cNvPr id="58" name="Group 33"/>
            <p:cNvGrpSpPr/>
            <p:nvPr/>
          </p:nvGrpSpPr>
          <p:grpSpPr>
            <a:xfrm>
              <a:off x="5553638" y="6472516"/>
              <a:ext cx="161362" cy="163608"/>
              <a:chOff x="6324600" y="5788921"/>
              <a:chExt cx="202935" cy="203447"/>
            </a:xfrm>
          </p:grpSpPr>
          <p:sp>
            <p:nvSpPr>
              <p:cNvPr id="66" name="Rectangle 65"/>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1.png"/>
            <p:cNvPicPr>
              <a:picLocks noChangeAspect="1"/>
            </p:cNvPicPr>
            <p:nvPr/>
          </p:nvPicPr>
          <p:blipFill>
            <a:blip r:embed="rId11"/>
            <a:stretch>
              <a:fillRect/>
            </a:stretch>
          </p:blipFill>
          <p:spPr>
            <a:xfrm>
              <a:off x="2005584" y="6418707"/>
              <a:ext cx="238125" cy="238125"/>
            </a:xfrm>
            <a:prstGeom prst="rect">
              <a:avLst/>
            </a:prstGeom>
          </p:spPr>
        </p:pic>
        <p:sp>
          <p:nvSpPr>
            <p:cNvPr id="62" name="Oval 61"/>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64" name="Oval 63"/>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hy-AM"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819400" y="3352800"/>
            <a:ext cx="295274" cy="369332"/>
          </a:xfrm>
          <a:prstGeom prst="rect">
            <a:avLst/>
          </a:prstGeom>
        </p:spPr>
        <p:txBody>
          <a:bodyPr wrap="none">
            <a:spAutoFit/>
          </a:bodyPr>
          <a:lstStyle/>
          <a:p>
            <a:r>
              <a:rPr lang="en-US" dirty="0" smtClean="0">
                <a:solidFill>
                  <a:schemeClr val="bg1"/>
                </a:solidFill>
              </a:rPr>
              <a:t>a</a:t>
            </a:r>
            <a:endParaRPr lang="en-US" dirty="0">
              <a:solidFill>
                <a:schemeClr val="bg1"/>
              </a:solidFill>
            </a:endParaRPr>
          </a:p>
        </p:txBody>
      </p:sp>
      <p:sp>
        <p:nvSpPr>
          <p:cNvPr id="11" name="Rectangle 10"/>
          <p:cNvSpPr/>
          <p:nvPr/>
        </p:nvSpPr>
        <p:spPr>
          <a:xfrm>
            <a:off x="6400800" y="3364468"/>
            <a:ext cx="31290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a:t>40</a:t>
            </a:fld>
            <a:endParaRPr kumimoji="0" lang="en-US"/>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4"/>
          <p:cNvSpPr txBox="1">
            <a:spLocks/>
          </p:cNvSpPr>
          <p:nvPr/>
        </p:nvSpPr>
        <p:spPr>
          <a:xfrm>
            <a:off x="3429000" y="225552"/>
            <a:ext cx="57150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46038"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a  </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46038" y="227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b</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46038" y="3067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c</a:t>
            </a:r>
            <a:r>
              <a:rPr kumimoji="0" lang="hy-AM" sz="1200" b="0" i="0" u="none" strike="noStrike" cap="none" normalizeH="0" baseline="0" smtClean="0">
                <a:ln>
                  <a:noFill/>
                </a:ln>
                <a:solidFill>
                  <a:schemeClr val="tx1"/>
                </a:solidFill>
                <a:effectLst/>
                <a:latin typeface="Sylfaen" pitchFamily="18" charset="0"/>
                <a:ea typeface="Calibri" pitchFamily="34" charset="0"/>
                <a:cs typeface="Arial" pitchFamily="34" charset="0"/>
              </a:rPr>
              <a:t>   </a:t>
            </a:r>
            <a:r>
              <a:rPr kumimoji="0" lang="hy-AM"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hy-AM" sz="1800" b="0" i="0" u="none" strike="noStrike" cap="none" normalizeH="0" baseline="0" smtClean="0">
              <a:ln>
                <a:noFill/>
              </a:ln>
              <a:solidFill>
                <a:schemeClr val="tx1"/>
              </a:solidFill>
              <a:effectLst/>
              <a:latin typeface="Arial" pitchFamily="34" charset="0"/>
              <a:cs typeface="Arial" pitchFamily="34" charset="0"/>
            </a:endParaRPr>
          </a:p>
        </p:txBody>
      </p:sp>
      <p:pic>
        <p:nvPicPr>
          <p:cNvPr id="32770" name="Picture 2" descr="Файл:Goat Petroglyph Ukhtasar Volcano.jpg"/>
          <p:cNvPicPr>
            <a:picLocks noGrp="1" noChangeAspect="1" noChangeArrowheads="1"/>
          </p:cNvPicPr>
          <p:nvPr>
            <p:ph type="pic" idx="1"/>
          </p:nvPr>
        </p:nvPicPr>
        <p:blipFill>
          <a:blip r:embed="rId2"/>
          <a:srcRect t="20120" b="20120"/>
          <a:stretch>
            <a:fillRect/>
          </a:stretch>
        </p:blipFill>
        <p:spPr bwMode="auto">
          <a:xfrm>
            <a:off x="381000" y="685800"/>
            <a:ext cx="8229600" cy="4267200"/>
          </a:xfrm>
          <a:prstGeom prst="rect">
            <a:avLst/>
          </a:prstGeom>
          <a:noFill/>
          <a:ln w="9525">
            <a:noFill/>
            <a:miter lim="800000"/>
            <a:headEnd/>
            <a:tailEnd/>
          </a:ln>
        </p:spPr>
      </p:pic>
      <p:sp>
        <p:nvSpPr>
          <p:cNvPr id="16" name="Title 15"/>
          <p:cNvSpPr>
            <a:spLocks noGrp="1"/>
          </p:cNvSpPr>
          <p:nvPr>
            <p:ph type="title"/>
          </p:nvPr>
        </p:nvSpPr>
        <p:spPr/>
        <p:txBody>
          <a:bodyPr/>
          <a:lstStyle/>
          <a:p>
            <a:endParaRPr lang="en-US"/>
          </a:p>
        </p:txBody>
      </p:sp>
      <p:sp>
        <p:nvSpPr>
          <p:cNvPr id="17" name="Title 1"/>
          <p:cNvSpPr txBox="1">
            <a:spLocks/>
          </p:cNvSpPr>
          <p:nvPr/>
        </p:nvSpPr>
        <p:spPr>
          <a:xfrm>
            <a:off x="1143000" y="4800600"/>
            <a:ext cx="7010400" cy="1066800"/>
          </a:xfrm>
          <a:prstGeom prst="rect">
            <a:avLst/>
          </a:prstGeom>
          <a:ln w="6350" cap="rnd">
            <a:noFill/>
          </a:ln>
        </p:spPr>
        <p:txBody>
          <a:bodyPr vert="horz" lIns="91440" tIns="91440" anchor="b" anchorCtr="0">
            <a:normAutofit/>
          </a:bodyPr>
          <a:lstStyle/>
          <a:p>
            <a:pPr lvl="0" algn="ctr">
              <a:spcBef>
                <a:spcPct val="0"/>
              </a:spcBef>
              <a:defRPr/>
            </a:pPr>
            <a:r>
              <a:rPr lang="hy-AM" dirty="0" smtClean="0"/>
              <a:t>Fig. 2</a:t>
            </a:r>
            <a:r>
              <a:rPr lang="en-US" dirty="0" smtClean="0"/>
              <a:t>8</a:t>
            </a:r>
            <a:r>
              <a:rPr lang="hy-AM" dirty="0" smtClean="0"/>
              <a:t>. </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The </a:t>
            </a:r>
            <a:r>
              <a:rPr kumimoji="0" lang="hy-AM" sz="1800" b="1" i="0" u="none" strike="noStrike" kern="1200" cap="none" spc="-50" normalizeH="0" baseline="0" noProof="0" dirty="0" smtClean="0">
                <a:ln w="3175">
                  <a:noFill/>
                </a:ln>
                <a:solidFill>
                  <a:schemeClr val="tx2"/>
                </a:solidFill>
                <a:effectLst/>
                <a:uLnTx/>
                <a:uFillTx/>
                <a:latin typeface="+mn-lt"/>
                <a:ea typeface="+mn-ea"/>
                <a:cs typeface="+mn-cs"/>
              </a:rPr>
              <a:t>Ajdahak</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Volcano Rock Arts, Armenia</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lang="en-US" dirty="0" smtClean="0">
                <a:latin typeface="Times New Roman" pitchFamily="18" charset="0"/>
                <a:cs typeface="Times New Roman" pitchFamily="18" charset="0"/>
                <a:hlinkClick r:id="rId3"/>
              </a:rPr>
              <a:t> http://www.azhdahak.com</a:t>
            </a:r>
            <a:r>
              <a:rPr lang="en-US" sz="2000" dirty="0" smtClean="0">
                <a:hlinkClick r:id="rId3"/>
              </a:rPr>
              <a:t>/</a:t>
            </a: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b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br>
            <a:r>
              <a:rPr kumimoji="0" lang="en-US" sz="1800" b="1" i="0" u="none" strike="noStrike" kern="1200" cap="none" spc="-50" normalizeH="0" baseline="0" noProof="0" dirty="0" smtClean="0">
                <a:ln w="3175">
                  <a:noFill/>
                </a:ln>
                <a:solidFill>
                  <a:schemeClr val="tx2"/>
                </a:solidFill>
                <a:effectLst/>
                <a:uLnTx/>
                <a:uFillTx/>
                <a:latin typeface="+mn-lt"/>
                <a:ea typeface="+mn-ea"/>
                <a:cs typeface="+mn-cs"/>
              </a:rPr>
              <a:t> </a:t>
            </a:r>
            <a:endParaRPr kumimoji="0" lang="en-US" sz="1800" b="1" i="0" u="none" strike="noStrike" kern="1200" cap="none" spc="-50" normalizeH="0" baseline="0" noProof="0" dirty="0">
              <a:ln w="3175">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609600"/>
            <a:ext cx="8077200" cy="1066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err="1" smtClean="0">
                <a:ln w="0"/>
                <a:solidFill>
                  <a:schemeClr val="accent2">
                    <a:lumMod val="20000"/>
                    <a:lumOff val="80000"/>
                  </a:schemeClr>
                </a:solidFill>
                <a:effectLst>
                  <a:reflection blurRad="12700" stA="50000" endPos="50000" dist="5000" dir="5400000" sy="-100000" rotWithShape="0"/>
                </a:effectLst>
                <a:hlinkClick r:id="rId2" action="ppaction://hlinkpres?slideindex=1&amp;slidetitle="/>
              </a:rPr>
              <a:t>Araratian</a:t>
            </a:r>
            <a:r>
              <a:rPr lang="en-US" sz="3200" b="1" cap="all" dirty="0" smtClean="0">
                <a:ln w="0"/>
                <a:solidFill>
                  <a:schemeClr val="accent2">
                    <a:lumMod val="20000"/>
                    <a:lumOff val="80000"/>
                  </a:schemeClr>
                </a:solidFill>
                <a:effectLst>
                  <a:reflection blurRad="12700" stA="50000" endPos="50000" dist="5000" dir="5400000" sy="-100000" rotWithShape="0"/>
                </a:effectLst>
                <a:hlinkClick r:id="rId2" action="ppaction://hlinkpres?slideindex=1&amp;slidetitle="/>
              </a:rPr>
              <a:t> Mountains (PART II)</a:t>
            </a:r>
            <a:endParaRPr lang="en-US" sz="3200" b="1" cap="all" dirty="0">
              <a:ln w="0"/>
              <a:solidFill>
                <a:schemeClr val="accent2">
                  <a:lumMod val="20000"/>
                  <a:lumOff val="80000"/>
                </a:schemeClr>
              </a:solidFill>
              <a:effectLst>
                <a:reflection blurRad="12700" stA="50000" endPos="50000" dist="5000" dir="5400000" sy="-100000" rotWithShape="0"/>
              </a:effectLst>
              <a:hlinkClick r:id="rId2" action="ppaction://hlinkpres?slideindex=1&amp;slidetitle="/>
            </a:endParaRPr>
          </a:p>
        </p:txBody>
      </p:sp>
      <p:sp>
        <p:nvSpPr>
          <p:cNvPr id="5" name="Slide Number Placeholder 4"/>
          <p:cNvSpPr>
            <a:spLocks noGrp="1"/>
          </p:cNvSpPr>
          <p:nvPr>
            <p:ph type="sldNum" sz="quarter" idx="11"/>
          </p:nvPr>
        </p:nvSpPr>
        <p:spPr/>
        <p:txBody>
          <a:bodyPr/>
          <a:lstStyle/>
          <a:p>
            <a:fld id="{D2E57653-3E58-4892-A7ED-712530ACC680}" type="slidenum">
              <a:rPr kumimoji="0" lang="en-US" smtClean="0"/>
              <a:pPr/>
              <a:t>41</a:t>
            </a:fld>
            <a:endParaRPr kumimoji="0" lang="en-US"/>
          </a:p>
        </p:txBody>
      </p:sp>
      <p:pic>
        <p:nvPicPr>
          <p:cNvPr id="8" name="Picture 7" descr="Ararat_Mrng_Zoom_Samvel.jpg">
            <a:hlinkClick r:id="rId2" action="ppaction://hlinkpres?slideindex=1&amp;slidetitle="/>
          </p:cNvPr>
          <p:cNvPicPr>
            <a:picLocks noChangeAspect="1"/>
          </p:cNvPicPr>
          <p:nvPr/>
        </p:nvPicPr>
        <p:blipFill>
          <a:blip r:embed="rId3"/>
          <a:srcRect b="12190"/>
          <a:stretch>
            <a:fillRect/>
          </a:stretch>
        </p:blipFill>
        <p:spPr>
          <a:xfrm>
            <a:off x="914400" y="1447800"/>
            <a:ext cx="7173709" cy="4724400"/>
          </a:xfrm>
          <a:prstGeom prst="rect">
            <a:avLst/>
          </a:prstGeom>
          <a:ln>
            <a:noFill/>
          </a:ln>
          <a:effectLst>
            <a:softEdge rad="112500"/>
          </a:effectLst>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229600" cy="4343400"/>
          </a:xfrm>
        </p:spPr>
        <p:txBody>
          <a:bodyPr>
            <a:normAutofit/>
          </a:bodyPr>
          <a:lstStyle/>
          <a:p>
            <a:pPr marL="273050" indent="420688" algn="just">
              <a:buNone/>
            </a:pPr>
            <a:r>
              <a:rPr lang="hy-AM" sz="1800" u="sng" dirty="0" smtClean="0">
                <a:solidFill>
                  <a:schemeClr val="accent1">
                    <a:lumMod val="40000"/>
                    <a:lumOff val="60000"/>
                  </a:schemeClr>
                </a:solidFill>
              </a:rPr>
              <a:t>Endless circle or circle</a:t>
            </a:r>
            <a:r>
              <a:rPr lang="hy-AM" sz="1800" dirty="0" smtClean="0">
                <a:solidFill>
                  <a:schemeClr val="accent1">
                    <a:lumMod val="40000"/>
                    <a:lumOff val="60000"/>
                  </a:schemeClr>
                </a:solidFill>
              </a:rPr>
              <a:t> </a:t>
            </a:r>
            <a:r>
              <a:rPr lang="hy-AM" sz="1800" dirty="0" smtClean="0"/>
              <a:t>represents an integer enclosed space that stands out from the chaos of the Creator-Father-God, and at the same time is "invisible" image of the Creator-God</a:t>
            </a:r>
            <a:r>
              <a:rPr lang="en-US" sz="1800" dirty="0" smtClean="0"/>
              <a:t>-</a:t>
            </a:r>
            <a:r>
              <a:rPr lang="hy-AM" sz="1800" dirty="0" smtClean="0"/>
              <a:t>Father. In the form of the circle described by the Earth and the heavens, and the universe. The eight-pointed cross in a circle transforms the idea of ​​the Trinity–God</a:t>
            </a:r>
            <a:r>
              <a:rPr lang="en-US" sz="1800" dirty="0" smtClean="0"/>
              <a:t>-</a:t>
            </a:r>
            <a:r>
              <a:rPr lang="hy-AM" sz="1800" dirty="0" smtClean="0"/>
              <a:t>Father in heaven (Space), God the Son and the Mother Goddess (The Virgin), or what we call </a:t>
            </a:r>
            <a:r>
              <a:rPr lang="en-US" sz="1800" dirty="0" smtClean="0"/>
              <a:t>F</a:t>
            </a:r>
            <a:r>
              <a:rPr lang="hy-AM" sz="1800" dirty="0" smtClean="0"/>
              <a:t>amily.</a:t>
            </a:r>
            <a:r>
              <a:rPr lang="en-US" sz="1800" dirty="0" smtClean="0"/>
              <a:t> </a:t>
            </a:r>
          </a:p>
          <a:p>
            <a:pPr marL="273050" indent="420688" algn="just">
              <a:buNone/>
            </a:pPr>
            <a:r>
              <a:rPr lang="hy-AM" sz="1800" u="sng" dirty="0" smtClean="0">
                <a:solidFill>
                  <a:schemeClr val="accent1">
                    <a:lumMod val="40000"/>
                    <a:lumOff val="60000"/>
                  </a:schemeClr>
                </a:solidFill>
              </a:rPr>
              <a:t>Triangle</a:t>
            </a:r>
            <a:r>
              <a:rPr lang="hy-AM" sz="1800" dirty="0" smtClean="0"/>
              <a:t> - another element of the Protoalphabet, which depict the hearth, hill, house, family, clan and tribe. Heavenly different focus - a triangle, home the top down and the Earth's center - a triangle pointing up the house. The triangular shape represents a step-pyramid or Calvary. Mountain range, consisting of a set of triangles along a straight line or a circle - this space, the territory on which they live or the unification of related tribes and nations. </a:t>
            </a:r>
            <a:r>
              <a:rPr lang="hy-AM" sz="1800" u="sng" dirty="0" smtClean="0"/>
              <a:t>Two triangles</a:t>
            </a:r>
            <a:r>
              <a:rPr lang="hy-AM" sz="1800" dirty="0" smtClean="0"/>
              <a:t> superimposed on each other - this union, unification of the two centers, homes, families, clans, tribes.</a:t>
            </a:r>
            <a:endParaRPr lang="en-US" sz="1800" dirty="0"/>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5</a:t>
            </a:fld>
            <a:endParaRPr kumimoji="0" lang="en-US"/>
          </a:p>
        </p:txBody>
      </p:sp>
      <p:sp>
        <p:nvSpPr>
          <p:cNvPr id="4"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25" name="Group 24"/>
          <p:cNvGrpSpPr/>
          <p:nvPr/>
        </p:nvGrpSpPr>
        <p:grpSpPr>
          <a:xfrm>
            <a:off x="1019851" y="6400800"/>
            <a:ext cx="4695149" cy="256032"/>
            <a:chOff x="1019851" y="6400800"/>
            <a:chExt cx="4695149" cy="256032"/>
          </a:xfrm>
        </p:grpSpPr>
        <p:pic>
          <p:nvPicPr>
            <p:cNvPr id="46" name="Picture 45" descr="zvezda.png"/>
            <p:cNvPicPr>
              <a:picLocks noChangeAspect="1"/>
            </p:cNvPicPr>
            <p:nvPr/>
          </p:nvPicPr>
          <p:blipFill>
            <a:blip r:embed="rId2"/>
            <a:stretch>
              <a:fillRect/>
            </a:stretch>
          </p:blipFill>
          <p:spPr>
            <a:xfrm>
              <a:off x="1342465" y="6400800"/>
              <a:ext cx="246888" cy="246888"/>
            </a:xfrm>
            <a:prstGeom prst="rect">
              <a:avLst/>
            </a:prstGeom>
          </p:spPr>
        </p:pic>
        <p:pic>
          <p:nvPicPr>
            <p:cNvPr id="47" name="Picture 46"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48" name="Picture 47"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49" name="Picture 48"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50" name="Picture 49" descr="david1.png"/>
            <p:cNvPicPr>
              <a:picLocks noChangeAspect="1"/>
            </p:cNvPicPr>
            <p:nvPr/>
          </p:nvPicPr>
          <p:blipFill>
            <a:blip r:embed="rId6"/>
            <a:stretch>
              <a:fillRect/>
            </a:stretch>
          </p:blipFill>
          <p:spPr>
            <a:xfrm>
              <a:off x="3434569" y="6418614"/>
              <a:ext cx="198782" cy="228600"/>
            </a:xfrm>
            <a:prstGeom prst="rect">
              <a:avLst/>
            </a:prstGeom>
          </p:spPr>
        </p:pic>
        <p:pic>
          <p:nvPicPr>
            <p:cNvPr id="51" name="Picture 50"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52" name="Picture 51" descr="swastika.png"/>
            <p:cNvPicPr>
              <a:picLocks noChangeAspect="1"/>
            </p:cNvPicPr>
            <p:nvPr/>
          </p:nvPicPr>
          <p:blipFill>
            <a:blip r:embed="rId7"/>
            <a:stretch>
              <a:fillRect/>
            </a:stretch>
          </p:blipFill>
          <p:spPr>
            <a:xfrm>
              <a:off x="4052095" y="6453248"/>
              <a:ext cx="190476" cy="180952"/>
            </a:xfrm>
            <a:prstGeom prst="rect">
              <a:avLst/>
            </a:prstGeom>
          </p:spPr>
        </p:pic>
        <p:pic>
          <p:nvPicPr>
            <p:cNvPr id="53" name="Picture 52"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54" name="Picture 53"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55" name="Picture 54" descr="14.png"/>
            <p:cNvPicPr>
              <a:picLocks noChangeAspect="1"/>
            </p:cNvPicPr>
            <p:nvPr/>
          </p:nvPicPr>
          <p:blipFill>
            <a:blip r:embed="rId9"/>
            <a:stretch>
              <a:fillRect/>
            </a:stretch>
          </p:blipFill>
          <p:spPr>
            <a:xfrm>
              <a:off x="4955478" y="6454966"/>
              <a:ext cx="201168" cy="201168"/>
            </a:xfrm>
            <a:prstGeom prst="rect">
              <a:avLst/>
            </a:prstGeom>
          </p:spPr>
        </p:pic>
        <p:pic>
          <p:nvPicPr>
            <p:cNvPr id="56" name="Picture 55" descr="1.png"/>
            <p:cNvPicPr>
              <a:picLocks noChangeAspect="1"/>
            </p:cNvPicPr>
            <p:nvPr/>
          </p:nvPicPr>
          <p:blipFill>
            <a:blip r:embed="rId10"/>
            <a:stretch>
              <a:fillRect/>
            </a:stretch>
          </p:blipFill>
          <p:spPr>
            <a:xfrm>
              <a:off x="5249261" y="6454966"/>
              <a:ext cx="201168" cy="201168"/>
            </a:xfrm>
            <a:prstGeom prst="rect">
              <a:avLst/>
            </a:prstGeom>
          </p:spPr>
        </p:pic>
        <p:grpSp>
          <p:nvGrpSpPr>
            <p:cNvPr id="57" name="Group 33"/>
            <p:cNvGrpSpPr/>
            <p:nvPr/>
          </p:nvGrpSpPr>
          <p:grpSpPr>
            <a:xfrm>
              <a:off x="5553638" y="6472516"/>
              <a:ext cx="161362" cy="163608"/>
              <a:chOff x="6324600" y="5788921"/>
              <a:chExt cx="202935" cy="203447"/>
            </a:xfrm>
          </p:grpSpPr>
          <p:sp>
            <p:nvSpPr>
              <p:cNvPr id="65" name="Rectangle 64"/>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1.png"/>
            <p:cNvPicPr>
              <a:picLocks noChangeAspect="1"/>
            </p:cNvPicPr>
            <p:nvPr/>
          </p:nvPicPr>
          <p:blipFill>
            <a:blip r:embed="rId11"/>
            <a:stretch>
              <a:fillRect/>
            </a:stretch>
          </p:blipFill>
          <p:spPr>
            <a:xfrm>
              <a:off x="2005584" y="6418707"/>
              <a:ext cx="238125" cy="238125"/>
            </a:xfrm>
            <a:prstGeom prst="rect">
              <a:avLst/>
            </a:prstGeom>
          </p:spPr>
        </p:pic>
        <p:sp>
          <p:nvSpPr>
            <p:cNvPr id="61" name="Oval 60"/>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63" name="Oval 62"/>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229600" cy="5562600"/>
          </a:xfrm>
        </p:spPr>
        <p:txBody>
          <a:bodyPr>
            <a:normAutofit fontScale="70000" lnSpcReduction="20000"/>
          </a:bodyPr>
          <a:lstStyle/>
          <a:p>
            <a:pPr marL="273050" indent="360363" algn="just">
              <a:buNone/>
            </a:pPr>
            <a:r>
              <a:rPr lang="hy-AM" dirty="0" smtClean="0"/>
              <a:t>Rectangle, square or octagonal outlet in the diamond shape surrounded by a pair of lions, eagles and swastikas - is a comprehensive, well-established hearth, solid house that represents the union or joining of many peoples, nations, under the auspices of the gods of heaven and earth. </a:t>
            </a:r>
            <a:r>
              <a:rPr lang="hy-AM" u="sng" dirty="0" smtClean="0">
                <a:solidFill>
                  <a:schemeClr val="accent1">
                    <a:lumMod val="40000"/>
                    <a:lumOff val="60000"/>
                  </a:schemeClr>
                </a:solidFill>
              </a:rPr>
              <a:t>Two squares</a:t>
            </a:r>
            <a:r>
              <a:rPr lang="hy-AM" dirty="0" smtClean="0">
                <a:solidFill>
                  <a:schemeClr val="accent1">
                    <a:lumMod val="40000"/>
                    <a:lumOff val="60000"/>
                  </a:schemeClr>
                </a:solidFill>
              </a:rPr>
              <a:t> </a:t>
            </a:r>
            <a:r>
              <a:rPr lang="hy-AM" dirty="0" smtClean="0"/>
              <a:t>superimposed on each other, it is a strong union of heaven and earth houses, many unification triangles, families, clans and tribes. With the help of the square were a group of kindred tribes of hunters, ranchers and early farmers.</a:t>
            </a:r>
            <a:r>
              <a:rPr lang="en-US" dirty="0" smtClean="0"/>
              <a:t> </a:t>
            </a:r>
          </a:p>
          <a:p>
            <a:pPr marL="273050" indent="360363" algn="just" fontAlgn="t">
              <a:buNone/>
            </a:pPr>
            <a:r>
              <a:rPr lang="hy-AM" u="sng" dirty="0" smtClean="0">
                <a:solidFill>
                  <a:schemeClr val="accent1">
                    <a:lumMod val="40000"/>
                    <a:lumOff val="60000"/>
                  </a:schemeClr>
                </a:solidFill>
              </a:rPr>
              <a:t>Swastika</a:t>
            </a:r>
            <a:r>
              <a:rPr lang="hy-AM" dirty="0" smtClean="0"/>
              <a:t> - is also one of the main characters of movement, development, the course of history. Dextrorotatory swastika shows a positive development, the rule of personifying the forces of good, light and life. Levorotatory swastika symbolizes the rule of the evil forces of darkness, chaos and death. </a:t>
            </a:r>
            <a:r>
              <a:rPr lang="hy-AM" u="sng" dirty="0" smtClean="0">
                <a:solidFill>
                  <a:schemeClr val="accent1">
                    <a:lumMod val="40000"/>
                    <a:lumOff val="60000"/>
                  </a:schemeClr>
                </a:solidFill>
              </a:rPr>
              <a:t>Two swastikas</a:t>
            </a:r>
            <a:r>
              <a:rPr lang="hy-AM" dirty="0" smtClean="0"/>
              <a:t> (dextrorotatory and levorotatory), superimposed on each other, represent a </a:t>
            </a:r>
            <a:r>
              <a:rPr lang="hy-AM" u="sng" dirty="0" smtClean="0">
                <a:solidFill>
                  <a:schemeClr val="accent1">
                    <a:lumMod val="40000"/>
                    <a:lumOff val="60000"/>
                  </a:schemeClr>
                </a:solidFill>
              </a:rPr>
              <a:t>square with a cross</a:t>
            </a:r>
            <a:r>
              <a:rPr lang="hy-AM" dirty="0" smtClean="0"/>
              <a:t>. Swastika in front of the animal (a snake or a bull) illustrates the history of the struggle between good and evil, the struggle of man against the volcanic eruptions and earthquakes in a struggle with the celestial bull, a dragon or a snake, symbolically depicting the deadly lava and fire, toxic smoke.</a:t>
            </a:r>
            <a:endParaRPr lang="en-US" dirty="0" smtClean="0"/>
          </a:p>
          <a:p>
            <a:pPr marL="273050" indent="360363" algn="just" fontAlgn="t">
              <a:buNone/>
            </a:pPr>
            <a:r>
              <a:rPr lang="hy-AM" dirty="0" smtClean="0"/>
              <a:t>One of the famous characters of the Protoalphabet – </a:t>
            </a:r>
            <a:r>
              <a:rPr lang="hy-AM" u="sng" dirty="0" smtClean="0">
                <a:solidFill>
                  <a:schemeClr val="accent1">
                    <a:lumMod val="40000"/>
                    <a:lumOff val="60000"/>
                  </a:schemeClr>
                </a:solidFill>
              </a:rPr>
              <a:t>Shield</a:t>
            </a:r>
            <a:r>
              <a:rPr lang="en-US" u="sng" dirty="0" smtClean="0">
                <a:solidFill>
                  <a:schemeClr val="accent1">
                    <a:lumMod val="40000"/>
                    <a:lumOff val="60000"/>
                  </a:schemeClr>
                </a:solidFill>
              </a:rPr>
              <a:t> (Star)</a:t>
            </a:r>
            <a:r>
              <a:rPr lang="hy-AM" u="sng" dirty="0" smtClean="0">
                <a:solidFill>
                  <a:schemeClr val="accent1">
                    <a:lumMod val="40000"/>
                    <a:lumOff val="60000"/>
                  </a:schemeClr>
                </a:solidFill>
              </a:rPr>
              <a:t> of David, or </a:t>
            </a:r>
            <a:r>
              <a:rPr lang="en-US" u="sng" dirty="0" smtClean="0">
                <a:solidFill>
                  <a:schemeClr val="accent1">
                    <a:lumMod val="40000"/>
                    <a:lumOff val="60000"/>
                  </a:schemeClr>
                </a:solidFill>
              </a:rPr>
              <a:t>“</a:t>
            </a:r>
            <a:r>
              <a:rPr lang="hy-AM" u="sng" dirty="0" smtClean="0">
                <a:solidFill>
                  <a:schemeClr val="accent1">
                    <a:lumMod val="40000"/>
                    <a:lumOff val="60000"/>
                  </a:schemeClr>
                </a:solidFill>
              </a:rPr>
              <a:t>Paterazma</a:t>
            </a:r>
            <a:r>
              <a:rPr lang="en-US" u="sng" dirty="0" smtClean="0">
                <a:solidFill>
                  <a:schemeClr val="accent1">
                    <a:lumMod val="40000"/>
                    <a:lumOff val="60000"/>
                  </a:schemeClr>
                </a:solidFill>
              </a:rPr>
              <a:t> </a:t>
            </a:r>
            <a:r>
              <a:rPr lang="en-US" u="sng" dirty="0" err="1" smtClean="0">
                <a:solidFill>
                  <a:schemeClr val="accent1">
                    <a:lumMod val="40000"/>
                    <a:lumOff val="60000"/>
                  </a:schemeClr>
                </a:solidFill>
              </a:rPr>
              <a:t>khach</a:t>
            </a:r>
            <a:r>
              <a:rPr lang="hy-AM" u="sng" dirty="0" smtClean="0">
                <a:solidFill>
                  <a:schemeClr val="accent1">
                    <a:lumMod val="40000"/>
                    <a:lumOff val="60000"/>
                  </a:schemeClr>
                </a:solidFill>
              </a:rPr>
              <a:t>"</a:t>
            </a:r>
            <a:r>
              <a:rPr lang="hy-AM" dirty="0" smtClean="0"/>
              <a:t> (Armenian Cross of War), which served as a talisman, a symbol of the patronage of the </a:t>
            </a:r>
            <a:r>
              <a:rPr lang="en-US" dirty="0" smtClean="0"/>
              <a:t>God-</a:t>
            </a:r>
            <a:r>
              <a:rPr lang="hy-AM" dirty="0" smtClean="0"/>
              <a:t>Father. Depicted as a circle or a square with eight-pointed cross or swastika, symbolizing the victory of the forces of good, light, order over the forces of evil, chaos, darkness. Image of a dragon or a bull against the swastika symbolizes </a:t>
            </a:r>
            <a:r>
              <a:rPr lang="en-US" dirty="0" smtClean="0"/>
              <a:t>a </a:t>
            </a:r>
            <a:r>
              <a:rPr lang="hy-AM" dirty="0" smtClean="0"/>
              <a:t>victory over the enemy (of earthquakes, volcanic eruptions and other natural disasters, etc.).</a:t>
            </a:r>
            <a:endParaRPr lang="en-US" dirty="0" smtClean="0"/>
          </a:p>
          <a:p>
            <a:pPr marL="273050" indent="360363" algn="just" fontAlgn="t">
              <a:buNone/>
            </a:pPr>
            <a:endParaRPr lang="en-US" dirty="0" smtClean="0"/>
          </a:p>
          <a:p>
            <a:endParaRPr lang="en-US" dirty="0"/>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6</a:t>
            </a:fld>
            <a:endParaRPr kumimoji="0" lang="en-US"/>
          </a:p>
        </p:txBody>
      </p:sp>
      <p:sp>
        <p:nvSpPr>
          <p:cNvPr id="4"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25" name="Group 24"/>
          <p:cNvGrpSpPr/>
          <p:nvPr/>
        </p:nvGrpSpPr>
        <p:grpSpPr>
          <a:xfrm>
            <a:off x="1019851" y="6400800"/>
            <a:ext cx="4695149" cy="256032"/>
            <a:chOff x="1019851" y="6400800"/>
            <a:chExt cx="4695149" cy="256032"/>
          </a:xfrm>
        </p:grpSpPr>
        <p:pic>
          <p:nvPicPr>
            <p:cNvPr id="46" name="Picture 45" descr="zvezda.png"/>
            <p:cNvPicPr>
              <a:picLocks noChangeAspect="1"/>
            </p:cNvPicPr>
            <p:nvPr/>
          </p:nvPicPr>
          <p:blipFill>
            <a:blip r:embed="rId2"/>
            <a:stretch>
              <a:fillRect/>
            </a:stretch>
          </p:blipFill>
          <p:spPr>
            <a:xfrm>
              <a:off x="1342465" y="6400800"/>
              <a:ext cx="246888" cy="246888"/>
            </a:xfrm>
            <a:prstGeom prst="rect">
              <a:avLst/>
            </a:prstGeom>
          </p:spPr>
        </p:pic>
        <p:pic>
          <p:nvPicPr>
            <p:cNvPr id="47" name="Picture 46"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48" name="Picture 47"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49" name="Picture 48"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50" name="Picture 49" descr="david1.png"/>
            <p:cNvPicPr>
              <a:picLocks noChangeAspect="1"/>
            </p:cNvPicPr>
            <p:nvPr/>
          </p:nvPicPr>
          <p:blipFill>
            <a:blip r:embed="rId6"/>
            <a:stretch>
              <a:fillRect/>
            </a:stretch>
          </p:blipFill>
          <p:spPr>
            <a:xfrm>
              <a:off x="3434569" y="6418614"/>
              <a:ext cx="198782" cy="228600"/>
            </a:xfrm>
            <a:prstGeom prst="rect">
              <a:avLst/>
            </a:prstGeom>
          </p:spPr>
        </p:pic>
        <p:pic>
          <p:nvPicPr>
            <p:cNvPr id="51" name="Picture 50"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52" name="Picture 51" descr="swastika.png"/>
            <p:cNvPicPr>
              <a:picLocks noChangeAspect="1"/>
            </p:cNvPicPr>
            <p:nvPr/>
          </p:nvPicPr>
          <p:blipFill>
            <a:blip r:embed="rId7"/>
            <a:stretch>
              <a:fillRect/>
            </a:stretch>
          </p:blipFill>
          <p:spPr>
            <a:xfrm>
              <a:off x="4052095" y="6453248"/>
              <a:ext cx="190476" cy="180952"/>
            </a:xfrm>
            <a:prstGeom prst="rect">
              <a:avLst/>
            </a:prstGeom>
          </p:spPr>
        </p:pic>
        <p:pic>
          <p:nvPicPr>
            <p:cNvPr id="53" name="Picture 52"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54" name="Picture 53"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55" name="Picture 54" descr="14.png"/>
            <p:cNvPicPr>
              <a:picLocks noChangeAspect="1"/>
            </p:cNvPicPr>
            <p:nvPr/>
          </p:nvPicPr>
          <p:blipFill>
            <a:blip r:embed="rId9"/>
            <a:stretch>
              <a:fillRect/>
            </a:stretch>
          </p:blipFill>
          <p:spPr>
            <a:xfrm>
              <a:off x="4955478" y="6454966"/>
              <a:ext cx="201168" cy="201168"/>
            </a:xfrm>
            <a:prstGeom prst="rect">
              <a:avLst/>
            </a:prstGeom>
          </p:spPr>
        </p:pic>
        <p:pic>
          <p:nvPicPr>
            <p:cNvPr id="56" name="Picture 55" descr="1.png"/>
            <p:cNvPicPr>
              <a:picLocks noChangeAspect="1"/>
            </p:cNvPicPr>
            <p:nvPr/>
          </p:nvPicPr>
          <p:blipFill>
            <a:blip r:embed="rId10"/>
            <a:stretch>
              <a:fillRect/>
            </a:stretch>
          </p:blipFill>
          <p:spPr>
            <a:xfrm>
              <a:off x="5249261" y="6454966"/>
              <a:ext cx="201168" cy="201168"/>
            </a:xfrm>
            <a:prstGeom prst="rect">
              <a:avLst/>
            </a:prstGeom>
          </p:spPr>
        </p:pic>
        <p:grpSp>
          <p:nvGrpSpPr>
            <p:cNvPr id="57" name="Group 33"/>
            <p:cNvGrpSpPr/>
            <p:nvPr/>
          </p:nvGrpSpPr>
          <p:grpSpPr>
            <a:xfrm>
              <a:off x="5553638" y="6472516"/>
              <a:ext cx="161362" cy="163608"/>
              <a:chOff x="6324600" y="5788921"/>
              <a:chExt cx="202935" cy="203447"/>
            </a:xfrm>
          </p:grpSpPr>
          <p:sp>
            <p:nvSpPr>
              <p:cNvPr id="65" name="Rectangle 64"/>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1.png"/>
            <p:cNvPicPr>
              <a:picLocks noChangeAspect="1"/>
            </p:cNvPicPr>
            <p:nvPr/>
          </p:nvPicPr>
          <p:blipFill>
            <a:blip r:embed="rId11"/>
            <a:stretch>
              <a:fillRect/>
            </a:stretch>
          </p:blipFill>
          <p:spPr>
            <a:xfrm>
              <a:off x="2005584" y="6418707"/>
              <a:ext cx="238125" cy="238125"/>
            </a:xfrm>
            <a:prstGeom prst="rect">
              <a:avLst/>
            </a:prstGeom>
          </p:spPr>
        </p:pic>
        <p:sp>
          <p:nvSpPr>
            <p:cNvPr id="61" name="Oval 60"/>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63" name="Oval 62"/>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4572000"/>
          </a:xfrm>
        </p:spPr>
        <p:txBody>
          <a:bodyPr>
            <a:normAutofit fontScale="62500" lnSpcReduction="20000"/>
          </a:bodyPr>
          <a:lstStyle/>
          <a:p>
            <a:pPr marL="273050" indent="360363" algn="just">
              <a:buNone/>
            </a:pPr>
            <a:r>
              <a:rPr lang="hy-AM" sz="2900" u="sng" dirty="0" smtClean="0">
                <a:solidFill>
                  <a:schemeClr val="accent1">
                    <a:lumMod val="40000"/>
                    <a:lumOff val="60000"/>
                  </a:schemeClr>
                </a:solidFill>
              </a:rPr>
              <a:t>The eight-pointed star</a:t>
            </a:r>
            <a:r>
              <a:rPr lang="hy-AM" sz="2900" dirty="0" smtClean="0">
                <a:solidFill>
                  <a:schemeClr val="accent1">
                    <a:lumMod val="40000"/>
                    <a:lumOff val="60000"/>
                  </a:schemeClr>
                </a:solidFill>
              </a:rPr>
              <a:t> </a:t>
            </a:r>
            <a:r>
              <a:rPr lang="hy-AM" sz="2900" dirty="0" smtClean="0"/>
              <a:t>has transformed over thousands of years in the image of a modern </a:t>
            </a:r>
            <a:r>
              <a:rPr lang="hy-AM" sz="2900" u="sng" dirty="0" smtClean="0">
                <a:solidFill>
                  <a:schemeClr val="accent1">
                    <a:lumMod val="40000"/>
                    <a:lumOff val="60000"/>
                  </a:schemeClr>
                </a:solidFill>
              </a:rPr>
              <a:t>menorah</a:t>
            </a:r>
            <a:r>
              <a:rPr lang="hy-AM" sz="2900" dirty="0" smtClean="0"/>
              <a:t>. In fact, the archetype of the menorah is the eight-pointed star, based on one of its eight rays as the ground that resembles a stepped mountain (Calvary or </a:t>
            </a:r>
            <a:r>
              <a:rPr lang="en-US" sz="2900" dirty="0" smtClean="0"/>
              <a:t>P</a:t>
            </a:r>
            <a:r>
              <a:rPr lang="hy-AM" sz="2900" dirty="0" smtClean="0"/>
              <a:t>yramid). The essence of the menorah (menorah) - a tribute to the memory of the loss (death) of the founder of the archaic civilization to mankind in the </a:t>
            </a:r>
            <a:r>
              <a:rPr lang="en-US" sz="2900" dirty="0" smtClean="0"/>
              <a:t>first </a:t>
            </a:r>
            <a:r>
              <a:rPr lang="hy-AM" sz="2900" dirty="0" smtClean="0"/>
              <a:t> son of </a:t>
            </a:r>
            <a:r>
              <a:rPr lang="en-US" sz="2900" dirty="0" smtClean="0"/>
              <a:t>the </a:t>
            </a:r>
            <a:r>
              <a:rPr lang="hy-AM" sz="2900" dirty="0" smtClean="0"/>
              <a:t>God</a:t>
            </a:r>
            <a:r>
              <a:rPr lang="en-US" sz="2900" dirty="0" smtClean="0"/>
              <a:t>-</a:t>
            </a:r>
            <a:r>
              <a:rPr lang="hy-AM" sz="2900" dirty="0" smtClean="0"/>
              <a:t>Father, whose name was Vahagn </a:t>
            </a:r>
            <a:r>
              <a:rPr lang="en-US" sz="2900" dirty="0" smtClean="0"/>
              <a:t>the son of</a:t>
            </a:r>
            <a:r>
              <a:rPr lang="hy-AM" sz="2900" dirty="0" smtClean="0"/>
              <a:t> Van</a:t>
            </a:r>
            <a:r>
              <a:rPr lang="en-US" sz="2900" dirty="0" smtClean="0"/>
              <a:t> and An (God-Mother) </a:t>
            </a:r>
            <a:r>
              <a:rPr lang="hy-AM" sz="2900" dirty="0" smtClean="0"/>
              <a:t>- the first teacher</a:t>
            </a:r>
            <a:r>
              <a:rPr lang="en-US" sz="2900" dirty="0" smtClean="0"/>
              <a:t>s</a:t>
            </a:r>
            <a:r>
              <a:rPr lang="hy-AM" sz="2900" dirty="0" smtClean="0"/>
              <a:t>.</a:t>
            </a:r>
            <a:endParaRPr lang="en-US" sz="2900" dirty="0" smtClean="0"/>
          </a:p>
          <a:p>
            <a:pPr marL="273050" indent="360363" algn="just">
              <a:buNone/>
            </a:pPr>
            <a:r>
              <a:rPr lang="en-US" sz="2900" dirty="0" smtClean="0"/>
              <a:t> </a:t>
            </a:r>
            <a:r>
              <a:rPr lang="hy-AM" sz="2900" dirty="0" smtClean="0"/>
              <a:t>The image of a man with male genitalia - an illustration of a union of </a:t>
            </a:r>
            <a:r>
              <a:rPr lang="en-US" sz="2900" dirty="0" smtClean="0"/>
              <a:t>H</a:t>
            </a:r>
            <a:r>
              <a:rPr lang="hy-AM" sz="2900" dirty="0" smtClean="0"/>
              <a:t>eaven and </a:t>
            </a:r>
            <a:r>
              <a:rPr lang="en-US" sz="2900" dirty="0" smtClean="0"/>
              <a:t>E</a:t>
            </a:r>
            <a:r>
              <a:rPr lang="hy-AM" sz="2900" dirty="0" smtClean="0"/>
              <a:t>arth. Here lies the clue, perhaps, emphasizes the primary role of humanity. Judging by the rock paintings, the mission of humanities in sustainability communications (union) of one </a:t>
            </a:r>
            <a:r>
              <a:rPr lang="en-US" sz="2900" dirty="0" smtClean="0"/>
              <a:t>F</a:t>
            </a:r>
            <a:r>
              <a:rPr lang="hy-AM" sz="2900" dirty="0" smtClean="0"/>
              <a:t>amily in the form of </a:t>
            </a:r>
            <a:r>
              <a:rPr lang="en-US" sz="2900" dirty="0" smtClean="0"/>
              <a:t>H</a:t>
            </a:r>
            <a:r>
              <a:rPr lang="hy-AM" sz="2900" dirty="0" smtClean="0"/>
              <a:t>eavenly and </a:t>
            </a:r>
            <a:r>
              <a:rPr lang="en-US" sz="2900" dirty="0" smtClean="0"/>
              <a:t>E</a:t>
            </a:r>
            <a:r>
              <a:rPr lang="hy-AM" sz="2900" dirty="0" smtClean="0"/>
              <a:t>arthly forces (harmonizing the relations of Heaven and Earth). Image of a woman sitting on his haunches with a cradle and a small cross (a unique story of the Armenian rock paintings) is transformed into images of Our Lady, and God</a:t>
            </a:r>
            <a:r>
              <a:rPr lang="en-US" sz="2900" dirty="0" smtClean="0"/>
              <a:t>-</a:t>
            </a:r>
            <a:r>
              <a:rPr lang="hy-AM" sz="2900" dirty="0" smtClean="0"/>
              <a:t>Father </a:t>
            </a:r>
            <a:r>
              <a:rPr lang="en-US" sz="2900" dirty="0" smtClean="0"/>
              <a:t>- </a:t>
            </a:r>
            <a:r>
              <a:rPr lang="hy-AM" sz="2900" dirty="0" smtClean="0"/>
              <a:t>the large winged cross and implements as an archetype in the visual motifs of Christianity in the modern fine and decorative</a:t>
            </a:r>
            <a:r>
              <a:rPr lang="en-US" sz="2900" dirty="0" smtClean="0"/>
              <a:t> arts</a:t>
            </a:r>
            <a:r>
              <a:rPr lang="hy-AM" sz="2900" dirty="0" smtClean="0"/>
              <a:t>. Image motive struggle with Heavenly Bull Hero of rock art is transformed into a universal theme of chivalry, courage, fight or battle hero, warrior on horseback (the prototype of George the Victorious) with a spear, killing a snake (or dragon).</a:t>
            </a:r>
            <a:endParaRPr lang="en-US" sz="2900" dirty="0" smtClean="0"/>
          </a:p>
          <a:p>
            <a:endParaRPr lang="en-US" dirty="0"/>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7</a:t>
            </a:fld>
            <a:endParaRPr kumimoji="0" lang="en-US"/>
          </a:p>
        </p:txBody>
      </p:sp>
      <p:sp>
        <p:nvSpPr>
          <p:cNvPr id="6"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smtClean="0">
                <a:ln>
                  <a:noFill/>
                </a:ln>
                <a:solidFill>
                  <a:schemeClr val="tx2"/>
                </a:solidFill>
                <a:effectLst/>
                <a:uLnTx/>
                <a:uFillTx/>
                <a:latin typeface="+mn-lt"/>
                <a:ea typeface="+mn-ea"/>
                <a:cs typeface="+mn-cs"/>
              </a:rPr>
              <a:t>XXV Valcamonica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25" name="Group 24"/>
          <p:cNvGrpSpPr/>
          <p:nvPr/>
        </p:nvGrpSpPr>
        <p:grpSpPr>
          <a:xfrm>
            <a:off x="1019851" y="6400800"/>
            <a:ext cx="4695149" cy="256032"/>
            <a:chOff x="1019851" y="6400800"/>
            <a:chExt cx="4695149" cy="256032"/>
          </a:xfrm>
        </p:grpSpPr>
        <p:pic>
          <p:nvPicPr>
            <p:cNvPr id="26" name="Picture 25" descr="zvezda.png"/>
            <p:cNvPicPr>
              <a:picLocks noChangeAspect="1"/>
            </p:cNvPicPr>
            <p:nvPr/>
          </p:nvPicPr>
          <p:blipFill>
            <a:blip r:embed="rId2"/>
            <a:stretch>
              <a:fillRect/>
            </a:stretch>
          </p:blipFill>
          <p:spPr>
            <a:xfrm>
              <a:off x="1342465" y="6400800"/>
              <a:ext cx="246888" cy="246888"/>
            </a:xfrm>
            <a:prstGeom prst="rect">
              <a:avLst/>
            </a:prstGeom>
          </p:spPr>
        </p:pic>
        <p:pic>
          <p:nvPicPr>
            <p:cNvPr id="47" name="Picture 46"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48" name="Picture 47"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49" name="Picture 48"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50" name="Picture 49" descr="david1.png"/>
            <p:cNvPicPr>
              <a:picLocks noChangeAspect="1"/>
            </p:cNvPicPr>
            <p:nvPr/>
          </p:nvPicPr>
          <p:blipFill>
            <a:blip r:embed="rId6"/>
            <a:stretch>
              <a:fillRect/>
            </a:stretch>
          </p:blipFill>
          <p:spPr>
            <a:xfrm>
              <a:off x="3434569" y="6418614"/>
              <a:ext cx="198782" cy="228600"/>
            </a:xfrm>
            <a:prstGeom prst="rect">
              <a:avLst/>
            </a:prstGeom>
          </p:spPr>
        </p:pic>
        <p:pic>
          <p:nvPicPr>
            <p:cNvPr id="51" name="Picture 50"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52" name="Picture 51" descr="swastika.png"/>
            <p:cNvPicPr>
              <a:picLocks noChangeAspect="1"/>
            </p:cNvPicPr>
            <p:nvPr/>
          </p:nvPicPr>
          <p:blipFill>
            <a:blip r:embed="rId7"/>
            <a:stretch>
              <a:fillRect/>
            </a:stretch>
          </p:blipFill>
          <p:spPr>
            <a:xfrm>
              <a:off x="4052095" y="6453248"/>
              <a:ext cx="190476" cy="180952"/>
            </a:xfrm>
            <a:prstGeom prst="rect">
              <a:avLst/>
            </a:prstGeom>
          </p:spPr>
        </p:pic>
        <p:pic>
          <p:nvPicPr>
            <p:cNvPr id="53" name="Picture 52"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54" name="Picture 53"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55" name="Picture 54" descr="14.png"/>
            <p:cNvPicPr>
              <a:picLocks noChangeAspect="1"/>
            </p:cNvPicPr>
            <p:nvPr/>
          </p:nvPicPr>
          <p:blipFill>
            <a:blip r:embed="rId9"/>
            <a:stretch>
              <a:fillRect/>
            </a:stretch>
          </p:blipFill>
          <p:spPr>
            <a:xfrm>
              <a:off x="4955478" y="6454966"/>
              <a:ext cx="201168" cy="201168"/>
            </a:xfrm>
            <a:prstGeom prst="rect">
              <a:avLst/>
            </a:prstGeom>
          </p:spPr>
        </p:pic>
        <p:pic>
          <p:nvPicPr>
            <p:cNvPr id="56" name="Picture 55" descr="1.png"/>
            <p:cNvPicPr>
              <a:picLocks noChangeAspect="1"/>
            </p:cNvPicPr>
            <p:nvPr/>
          </p:nvPicPr>
          <p:blipFill>
            <a:blip r:embed="rId10"/>
            <a:stretch>
              <a:fillRect/>
            </a:stretch>
          </p:blipFill>
          <p:spPr>
            <a:xfrm>
              <a:off x="5249261" y="6454966"/>
              <a:ext cx="201168" cy="201168"/>
            </a:xfrm>
            <a:prstGeom prst="rect">
              <a:avLst/>
            </a:prstGeom>
          </p:spPr>
        </p:pic>
        <p:grpSp>
          <p:nvGrpSpPr>
            <p:cNvPr id="57" name="Group 33"/>
            <p:cNvGrpSpPr/>
            <p:nvPr/>
          </p:nvGrpSpPr>
          <p:grpSpPr>
            <a:xfrm>
              <a:off x="5553638" y="6472516"/>
              <a:ext cx="161362" cy="163608"/>
              <a:chOff x="6324600" y="5788921"/>
              <a:chExt cx="202935" cy="203447"/>
            </a:xfrm>
          </p:grpSpPr>
          <p:sp>
            <p:nvSpPr>
              <p:cNvPr id="65" name="Rectangle 64"/>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1.png"/>
            <p:cNvPicPr>
              <a:picLocks noChangeAspect="1"/>
            </p:cNvPicPr>
            <p:nvPr/>
          </p:nvPicPr>
          <p:blipFill>
            <a:blip r:embed="rId11"/>
            <a:stretch>
              <a:fillRect/>
            </a:stretch>
          </p:blipFill>
          <p:spPr>
            <a:xfrm>
              <a:off x="2005584" y="6418707"/>
              <a:ext cx="238125" cy="238125"/>
            </a:xfrm>
            <a:prstGeom prst="rect">
              <a:avLst/>
            </a:prstGeom>
          </p:spPr>
        </p:pic>
        <p:sp>
          <p:nvSpPr>
            <p:cNvPr id="61" name="Oval 60"/>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63" name="Oval 62"/>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229600" cy="4572000"/>
          </a:xfrm>
        </p:spPr>
        <p:txBody>
          <a:bodyPr>
            <a:noAutofit/>
          </a:bodyPr>
          <a:lstStyle/>
          <a:p>
            <a:pPr marL="0" indent="693738" algn="just">
              <a:buNone/>
            </a:pPr>
            <a:r>
              <a:rPr lang="hy-AM" sz="1800" u="sng" dirty="0" smtClean="0">
                <a:solidFill>
                  <a:schemeClr val="accent1">
                    <a:lumMod val="40000"/>
                    <a:lumOff val="60000"/>
                  </a:schemeClr>
                </a:solidFill>
              </a:rPr>
              <a:t>The eight-pointed star</a:t>
            </a:r>
            <a:r>
              <a:rPr lang="hy-AM" sz="1800" dirty="0" smtClean="0">
                <a:solidFill>
                  <a:schemeClr val="accent1">
                    <a:lumMod val="40000"/>
                    <a:lumOff val="60000"/>
                  </a:schemeClr>
                </a:solidFill>
              </a:rPr>
              <a:t> </a:t>
            </a:r>
            <a:r>
              <a:rPr lang="hy-AM" sz="1800" dirty="0" smtClean="0"/>
              <a:t>is found both in Armenian </a:t>
            </a:r>
            <a:r>
              <a:rPr lang="en-US" sz="1800" dirty="0" smtClean="0"/>
              <a:t>rock</a:t>
            </a:r>
            <a:r>
              <a:rPr lang="hy-AM" sz="1800" dirty="0" smtClean="0"/>
              <a:t> paintings, as well as in the pre-Christian symbolism (in the period of paganism), and the art of the Christian Middle Ages. It is used in Armenian </a:t>
            </a:r>
            <a:r>
              <a:rPr lang="en-US" sz="1800" dirty="0" smtClean="0"/>
              <a:t>«</a:t>
            </a:r>
            <a:r>
              <a:rPr lang="hy-AM" sz="1800" dirty="0" smtClean="0"/>
              <a:t>vishapakar</a:t>
            </a:r>
            <a:r>
              <a:rPr lang="en-US" sz="1800" dirty="0" smtClean="0"/>
              <a:t>s»</a:t>
            </a:r>
            <a:r>
              <a:rPr lang="hy-AM" sz="1800" dirty="0" smtClean="0"/>
              <a:t> (dragon stones)</a:t>
            </a:r>
            <a:r>
              <a:rPr lang="en-US" sz="1800" dirty="0" smtClean="0"/>
              <a:t> and cross-stones</a:t>
            </a:r>
            <a:r>
              <a:rPr lang="hy-AM" sz="1800" dirty="0" smtClean="0"/>
              <a:t>, in miniature, in carpet weaving, in the ornamentation</a:t>
            </a:r>
            <a:r>
              <a:rPr lang="en-US" sz="1800" dirty="0" smtClean="0"/>
              <a:t>, </a:t>
            </a:r>
            <a:r>
              <a:rPr lang="hy-AM" sz="1800" dirty="0" smtClean="0"/>
              <a:t>in architecture. The eight-pointed star, as an archaic motif of union and unification, has entered into the modern symbols of the coat of arms and the flag of the United Kingdom</a:t>
            </a:r>
            <a:r>
              <a:rPr lang="en-US" sz="1800" dirty="0" smtClean="0"/>
              <a:t>.T</a:t>
            </a:r>
            <a:r>
              <a:rPr lang="hy-AM" sz="1800" dirty="0" smtClean="0"/>
              <a:t>he swastika was a symbol of Buddhism and a symbol of Nazi Europe, in particular Germany Flag. </a:t>
            </a:r>
            <a:r>
              <a:rPr lang="en-US" sz="1800" dirty="0" smtClean="0"/>
              <a:t>W</a:t>
            </a:r>
            <a:r>
              <a:rPr lang="hy-AM" sz="1800" dirty="0" smtClean="0"/>
              <a:t>e see </a:t>
            </a:r>
            <a:r>
              <a:rPr lang="en-US" sz="1800" dirty="0" err="1" smtClean="0"/>
              <a:t>i</a:t>
            </a:r>
            <a:r>
              <a:rPr lang="hy-AM" sz="1800" dirty="0" smtClean="0"/>
              <a:t>mage of the </a:t>
            </a:r>
            <a:r>
              <a:rPr lang="hy-AM" sz="1800" u="sng" dirty="0" smtClean="0">
                <a:solidFill>
                  <a:schemeClr val="accent1">
                    <a:lumMod val="40000"/>
                    <a:lumOff val="60000"/>
                  </a:schemeClr>
                </a:solidFill>
              </a:rPr>
              <a:t>triangle (step pyramid)</a:t>
            </a:r>
            <a:r>
              <a:rPr lang="hy-AM" sz="1800" dirty="0" smtClean="0">
                <a:solidFill>
                  <a:schemeClr val="accent1">
                    <a:lumMod val="40000"/>
                    <a:lumOff val="60000"/>
                  </a:schemeClr>
                </a:solidFill>
              </a:rPr>
              <a:t> </a:t>
            </a:r>
            <a:r>
              <a:rPr lang="hy-AM" sz="1800" dirty="0" smtClean="0"/>
              <a:t>and the </a:t>
            </a:r>
            <a:r>
              <a:rPr lang="hy-AM" sz="1800" u="sng" dirty="0" smtClean="0">
                <a:solidFill>
                  <a:schemeClr val="accent1">
                    <a:lumMod val="40000"/>
                    <a:lumOff val="60000"/>
                  </a:schemeClr>
                </a:solidFill>
              </a:rPr>
              <a:t>Shield of David</a:t>
            </a:r>
            <a:r>
              <a:rPr lang="hy-AM" sz="1800" dirty="0" smtClean="0">
                <a:solidFill>
                  <a:schemeClr val="accent1">
                    <a:lumMod val="40000"/>
                    <a:lumOff val="60000"/>
                  </a:schemeClr>
                </a:solidFill>
              </a:rPr>
              <a:t> </a:t>
            </a:r>
            <a:r>
              <a:rPr lang="hy-AM" sz="1800" dirty="0" smtClean="0"/>
              <a:t>on </a:t>
            </a:r>
            <a:r>
              <a:rPr lang="en-US" sz="1800" dirty="0" smtClean="0"/>
              <a:t>the one-</a:t>
            </a:r>
            <a:r>
              <a:rPr lang="hy-AM" sz="1800" dirty="0" smtClean="0"/>
              <a:t>dollar bill, which is a testament to the stability of the cultural traditions of the Protoalphabet. </a:t>
            </a:r>
            <a:endParaRPr lang="en-US" sz="1800" dirty="0" smtClean="0"/>
          </a:p>
          <a:p>
            <a:pPr marL="0" indent="693738" algn="just">
              <a:buNone/>
            </a:pPr>
            <a:r>
              <a:rPr lang="en-US" sz="1800" dirty="0" smtClean="0"/>
              <a:t> </a:t>
            </a:r>
            <a:r>
              <a:rPr lang="hy-AM" sz="1800" dirty="0" smtClean="0"/>
              <a:t>The name of the one-dollar bill (one dollar) is translated into Armenian as ONE (1</a:t>
            </a:r>
            <a:r>
              <a:rPr lang="en-US" sz="1800" dirty="0" smtClean="0"/>
              <a:t>;</a:t>
            </a:r>
            <a:r>
              <a:rPr lang="hy-AM" sz="1800" dirty="0" smtClean="0"/>
              <a:t> pron.: </a:t>
            </a:r>
            <a:r>
              <a:rPr lang="en-US" sz="1800" dirty="0" err="1" smtClean="0"/>
              <a:t>wʌn</a:t>
            </a:r>
            <a:r>
              <a:rPr lang="hy-AM" sz="1800" dirty="0" smtClean="0"/>
              <a:t>) is a number, a numeral, and the name of the glyph representing that number) - "Van", which is a linguistic symbol of the Whole, the First, the Creator, Hero, </a:t>
            </a:r>
            <a:r>
              <a:rPr lang="en-US" sz="1800" dirty="0" smtClean="0"/>
              <a:t>F</a:t>
            </a:r>
            <a:r>
              <a:rPr lang="hy-AM" sz="1800" dirty="0" smtClean="0"/>
              <a:t>ounder</a:t>
            </a:r>
            <a:r>
              <a:rPr lang="en-US" sz="1800" dirty="0" smtClean="0"/>
              <a:t> (in Armenian Van is the name of Kingdom, the name of the lakes Van and </a:t>
            </a:r>
            <a:r>
              <a:rPr lang="en-US" sz="1800" dirty="0" err="1" smtClean="0"/>
              <a:t>Sevan</a:t>
            </a:r>
            <a:r>
              <a:rPr lang="en-US" sz="1800" dirty="0" smtClean="0"/>
              <a:t> (black Van), “</a:t>
            </a:r>
            <a:r>
              <a:rPr lang="en-US" sz="1800" dirty="0" err="1" smtClean="0"/>
              <a:t>avan</a:t>
            </a:r>
            <a:r>
              <a:rPr lang="en-US" sz="1800" dirty="0" smtClean="0"/>
              <a:t>” village, “</a:t>
            </a:r>
            <a:r>
              <a:rPr lang="en-US" sz="1800" dirty="0" err="1" smtClean="0"/>
              <a:t>avand</a:t>
            </a:r>
            <a:r>
              <a:rPr lang="en-US" sz="1800" dirty="0" smtClean="0"/>
              <a:t>”  heritage)</a:t>
            </a:r>
            <a:r>
              <a:rPr lang="hy-AM" sz="1800" dirty="0" smtClean="0"/>
              <a:t>. Father created in the </a:t>
            </a:r>
            <a:r>
              <a:rPr lang="en-US" sz="1800" dirty="0" smtClean="0"/>
              <a:t>M</a:t>
            </a:r>
            <a:r>
              <a:rPr lang="hy-AM" sz="1800" dirty="0" smtClean="0"/>
              <a:t>ountains of Ararat </a:t>
            </a:r>
            <a:r>
              <a:rPr lang="en-US" sz="1800" dirty="0" smtClean="0"/>
              <a:t>a first human  by the name of</a:t>
            </a:r>
            <a:r>
              <a:rPr lang="hy-AM" sz="1800" dirty="0" smtClean="0"/>
              <a:t> Vahagn</a:t>
            </a:r>
            <a:r>
              <a:rPr lang="en-US" sz="1800" dirty="0" smtClean="0"/>
              <a:t> (as symbol of Victory and Culture)</a:t>
            </a:r>
            <a:r>
              <a:rPr lang="hy-AM" sz="1800" dirty="0" smtClean="0"/>
              <a:t>. Fearless dragonfighter Vahagn - the Son of God defeated a mighty dragon and buried him on Mount Nemrud near </a:t>
            </a:r>
            <a:r>
              <a:rPr lang="en-US" sz="1800" dirty="0" smtClean="0"/>
              <a:t>l</a:t>
            </a:r>
            <a:r>
              <a:rPr lang="hy-AM" sz="1800" dirty="0" smtClean="0"/>
              <a:t>ake Van. With roots </a:t>
            </a:r>
            <a:r>
              <a:rPr lang="en-US" sz="1800" dirty="0" smtClean="0"/>
              <a:t>of V</a:t>
            </a:r>
            <a:r>
              <a:rPr lang="hy-AM" sz="1800" dirty="0" smtClean="0"/>
              <a:t>an is related to many Indo-European gods, including the god</a:t>
            </a:r>
            <a:r>
              <a:rPr lang="en-US" sz="1800" dirty="0" smtClean="0"/>
              <a:t>s</a:t>
            </a:r>
            <a:r>
              <a:rPr lang="hy-AM" sz="1800" dirty="0" smtClean="0"/>
              <a:t> of German-Scandinavian tribes and peoples. About Van </a:t>
            </a:r>
            <a:r>
              <a:rPr lang="en-US" sz="1800" dirty="0" smtClean="0"/>
              <a:t>there are many </a:t>
            </a:r>
            <a:r>
              <a:rPr lang="hy-AM" sz="1800" dirty="0" smtClean="0"/>
              <a:t>legends </a:t>
            </a:r>
            <a:r>
              <a:rPr lang="en-US" sz="1800" dirty="0" smtClean="0"/>
              <a:t>of </a:t>
            </a:r>
            <a:r>
              <a:rPr lang="hy-AM" sz="1800" dirty="0" smtClean="0"/>
              <a:t>different peoples of the world. </a:t>
            </a:r>
            <a:r>
              <a:rPr lang="en-US" sz="1800" dirty="0" err="1" smtClean="0"/>
              <a:t>Vahagn</a:t>
            </a:r>
            <a:r>
              <a:rPr lang="en-US" sz="1800" dirty="0" smtClean="0"/>
              <a:t> was identified with the Greek Heracles. </a:t>
            </a:r>
            <a:endParaRPr lang="en-US" sz="1800" dirty="0"/>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8</a:t>
            </a:fld>
            <a:endParaRPr kumimoji="0" lang="en-US"/>
          </a:p>
        </p:txBody>
      </p:sp>
      <p:sp>
        <p:nvSpPr>
          <p:cNvPr id="4"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25" name="Group 24"/>
          <p:cNvGrpSpPr/>
          <p:nvPr/>
        </p:nvGrpSpPr>
        <p:grpSpPr>
          <a:xfrm>
            <a:off x="1019851" y="6400800"/>
            <a:ext cx="4695149" cy="256032"/>
            <a:chOff x="1019851" y="6400800"/>
            <a:chExt cx="4695149" cy="256032"/>
          </a:xfrm>
        </p:grpSpPr>
        <p:pic>
          <p:nvPicPr>
            <p:cNvPr id="46" name="Picture 45" descr="zvezda.png"/>
            <p:cNvPicPr>
              <a:picLocks noChangeAspect="1"/>
            </p:cNvPicPr>
            <p:nvPr/>
          </p:nvPicPr>
          <p:blipFill>
            <a:blip r:embed="rId2"/>
            <a:stretch>
              <a:fillRect/>
            </a:stretch>
          </p:blipFill>
          <p:spPr>
            <a:xfrm>
              <a:off x="1342465" y="6400800"/>
              <a:ext cx="246888" cy="246888"/>
            </a:xfrm>
            <a:prstGeom prst="rect">
              <a:avLst/>
            </a:prstGeom>
          </p:spPr>
        </p:pic>
        <p:pic>
          <p:nvPicPr>
            <p:cNvPr id="47" name="Picture 46"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48" name="Picture 47"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49" name="Picture 48"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50" name="Picture 49" descr="david1.png"/>
            <p:cNvPicPr>
              <a:picLocks noChangeAspect="1"/>
            </p:cNvPicPr>
            <p:nvPr/>
          </p:nvPicPr>
          <p:blipFill>
            <a:blip r:embed="rId6"/>
            <a:stretch>
              <a:fillRect/>
            </a:stretch>
          </p:blipFill>
          <p:spPr>
            <a:xfrm>
              <a:off x="3434569" y="6418614"/>
              <a:ext cx="198782" cy="228600"/>
            </a:xfrm>
            <a:prstGeom prst="rect">
              <a:avLst/>
            </a:prstGeom>
          </p:spPr>
        </p:pic>
        <p:pic>
          <p:nvPicPr>
            <p:cNvPr id="51" name="Picture 50"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52" name="Picture 51" descr="swastika.png"/>
            <p:cNvPicPr>
              <a:picLocks noChangeAspect="1"/>
            </p:cNvPicPr>
            <p:nvPr/>
          </p:nvPicPr>
          <p:blipFill>
            <a:blip r:embed="rId7"/>
            <a:stretch>
              <a:fillRect/>
            </a:stretch>
          </p:blipFill>
          <p:spPr>
            <a:xfrm>
              <a:off x="4052095" y="6453248"/>
              <a:ext cx="190476" cy="180952"/>
            </a:xfrm>
            <a:prstGeom prst="rect">
              <a:avLst/>
            </a:prstGeom>
          </p:spPr>
        </p:pic>
        <p:pic>
          <p:nvPicPr>
            <p:cNvPr id="53" name="Picture 52"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54" name="Picture 53"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55" name="Picture 54" descr="14.png"/>
            <p:cNvPicPr>
              <a:picLocks noChangeAspect="1"/>
            </p:cNvPicPr>
            <p:nvPr/>
          </p:nvPicPr>
          <p:blipFill>
            <a:blip r:embed="rId9"/>
            <a:stretch>
              <a:fillRect/>
            </a:stretch>
          </p:blipFill>
          <p:spPr>
            <a:xfrm>
              <a:off x="4955478" y="6454966"/>
              <a:ext cx="201168" cy="201168"/>
            </a:xfrm>
            <a:prstGeom prst="rect">
              <a:avLst/>
            </a:prstGeom>
          </p:spPr>
        </p:pic>
        <p:pic>
          <p:nvPicPr>
            <p:cNvPr id="56" name="Picture 55" descr="1.png"/>
            <p:cNvPicPr>
              <a:picLocks noChangeAspect="1"/>
            </p:cNvPicPr>
            <p:nvPr/>
          </p:nvPicPr>
          <p:blipFill>
            <a:blip r:embed="rId10"/>
            <a:stretch>
              <a:fillRect/>
            </a:stretch>
          </p:blipFill>
          <p:spPr>
            <a:xfrm>
              <a:off x="5249261" y="6454966"/>
              <a:ext cx="201168" cy="201168"/>
            </a:xfrm>
            <a:prstGeom prst="rect">
              <a:avLst/>
            </a:prstGeom>
          </p:spPr>
        </p:pic>
        <p:grpSp>
          <p:nvGrpSpPr>
            <p:cNvPr id="57" name="Group 33"/>
            <p:cNvGrpSpPr/>
            <p:nvPr/>
          </p:nvGrpSpPr>
          <p:grpSpPr>
            <a:xfrm>
              <a:off x="5553638" y="6472516"/>
              <a:ext cx="161362" cy="163608"/>
              <a:chOff x="6324600" y="5788921"/>
              <a:chExt cx="202935" cy="203447"/>
            </a:xfrm>
          </p:grpSpPr>
          <p:sp>
            <p:nvSpPr>
              <p:cNvPr id="65" name="Rectangle 64"/>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1.png"/>
            <p:cNvPicPr>
              <a:picLocks noChangeAspect="1"/>
            </p:cNvPicPr>
            <p:nvPr/>
          </p:nvPicPr>
          <p:blipFill>
            <a:blip r:embed="rId11"/>
            <a:stretch>
              <a:fillRect/>
            </a:stretch>
          </p:blipFill>
          <p:spPr>
            <a:xfrm>
              <a:off x="2005584" y="6418707"/>
              <a:ext cx="238125" cy="238125"/>
            </a:xfrm>
            <a:prstGeom prst="rect">
              <a:avLst/>
            </a:prstGeom>
          </p:spPr>
        </p:pic>
        <p:sp>
          <p:nvSpPr>
            <p:cNvPr id="61" name="Oval 60"/>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63" name="Oval 62"/>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6324600"/>
          </a:xfrm>
        </p:spPr>
        <p:txBody>
          <a:bodyPr>
            <a:noAutofit/>
          </a:bodyPr>
          <a:lstStyle/>
          <a:p>
            <a:pPr marL="0" indent="693738" algn="just">
              <a:buNone/>
            </a:pPr>
            <a:r>
              <a:rPr lang="en-US" sz="1800" dirty="0" smtClean="0"/>
              <a:t>The priests of </a:t>
            </a:r>
            <a:r>
              <a:rPr lang="en-US" sz="1800" dirty="0" err="1" smtClean="0"/>
              <a:t>Vahévahian</a:t>
            </a:r>
            <a:r>
              <a:rPr lang="en-US" sz="1800" dirty="0" smtClean="0"/>
              <a:t> temple, who claimed </a:t>
            </a:r>
            <a:r>
              <a:rPr lang="en-US" sz="1800" dirty="0" err="1" smtClean="0"/>
              <a:t>Vahagn</a:t>
            </a:r>
            <a:r>
              <a:rPr lang="en-US" sz="1800" dirty="0" smtClean="0"/>
              <a:t> as their own ancestor, placed a statue of the Greek hero in their sanctuary. In the Armenian translation of the Bible, "Heracles, worshipped at Tyr" is renamed "</a:t>
            </a:r>
            <a:r>
              <a:rPr lang="en-US" sz="1800" dirty="0" err="1" smtClean="0"/>
              <a:t>Vahagn</a:t>
            </a:r>
            <a:r>
              <a:rPr lang="en-US" sz="1800" dirty="0" smtClean="0"/>
              <a:t>". </a:t>
            </a:r>
            <a:r>
              <a:rPr lang="hy-AM" sz="1800" dirty="0" smtClean="0"/>
              <a:t>The love story of Vahagn (Direct Cross in Armenian </a:t>
            </a:r>
            <a:r>
              <a:rPr lang="en-US" sz="1800" dirty="0" smtClean="0"/>
              <a:t>rock art</a:t>
            </a:r>
            <a:r>
              <a:rPr lang="hy-AM" sz="1800" dirty="0" smtClean="0"/>
              <a:t>) and his bride Ast</a:t>
            </a:r>
            <a:r>
              <a:rPr lang="en-US" sz="1800" i="1" dirty="0" smtClean="0"/>
              <a:t>g</a:t>
            </a:r>
            <a:r>
              <a:rPr lang="hy-AM" sz="1800" dirty="0" smtClean="0"/>
              <a:t>hik (</a:t>
            </a:r>
            <a:r>
              <a:rPr lang="en-US" sz="1800" dirty="0" smtClean="0"/>
              <a:t>O</a:t>
            </a:r>
            <a:r>
              <a:rPr lang="hy-AM" sz="1800" dirty="0" smtClean="0"/>
              <a:t>blique cross </a:t>
            </a:r>
            <a:r>
              <a:rPr lang="en-US" sz="1800" dirty="0" smtClean="0"/>
              <a:t>as </a:t>
            </a:r>
            <a:r>
              <a:rPr lang="hy-AM" sz="1800" dirty="0" smtClean="0"/>
              <a:t>archetype </a:t>
            </a:r>
            <a:r>
              <a:rPr lang="en-US" sz="1800" dirty="0" smtClean="0"/>
              <a:t>of </a:t>
            </a:r>
            <a:r>
              <a:rPr lang="hy-AM" sz="1800" dirty="0" smtClean="0"/>
              <a:t>star and Venus in the Armenian </a:t>
            </a:r>
            <a:r>
              <a:rPr lang="en-US" sz="1800" dirty="0" smtClean="0"/>
              <a:t>rock art</a:t>
            </a:r>
            <a:r>
              <a:rPr lang="hy-AM" sz="1800" dirty="0" smtClean="0"/>
              <a:t>), according to </a:t>
            </a:r>
            <a:r>
              <a:rPr lang="en-US" sz="1800" dirty="0" smtClean="0"/>
              <a:t>professor N. </a:t>
            </a:r>
            <a:r>
              <a:rPr lang="hy-AM" sz="1800" dirty="0" smtClean="0"/>
              <a:t>Marr, was the prototype of the more well-known to Europeans love story of Tristan and Isolde. According to the </a:t>
            </a:r>
            <a:r>
              <a:rPr lang="en-US" sz="1800" dirty="0" smtClean="0"/>
              <a:t>professor </a:t>
            </a:r>
            <a:r>
              <a:rPr lang="hy-AM" sz="1800" dirty="0" smtClean="0"/>
              <a:t>V.</a:t>
            </a:r>
            <a:r>
              <a:rPr lang="en-US" sz="1800" dirty="0" smtClean="0"/>
              <a:t>V.</a:t>
            </a:r>
            <a:r>
              <a:rPr lang="hy-AM" sz="1800" dirty="0" smtClean="0"/>
              <a:t> Ivanov Armenian and Greek mythology have a lot in common. Moreover, once their ancestors are united by a single language framework that serves to generate not only the Indo-European family of languages. According to the </a:t>
            </a:r>
            <a:r>
              <a:rPr lang="en-US" sz="1800" dirty="0" smtClean="0"/>
              <a:t>“</a:t>
            </a:r>
            <a:r>
              <a:rPr lang="hy-AM" sz="1800" dirty="0" smtClean="0"/>
              <a:t>History of Armenia</a:t>
            </a:r>
            <a:r>
              <a:rPr lang="en-US" sz="1800" dirty="0" smtClean="0"/>
              <a:t>”</a:t>
            </a:r>
            <a:r>
              <a:rPr lang="hy-AM" sz="1800" dirty="0" smtClean="0"/>
              <a:t> by M. </a:t>
            </a:r>
            <a:r>
              <a:rPr lang="en-US" sz="1800" dirty="0" err="1" smtClean="0"/>
              <a:t>Khorenatsi</a:t>
            </a:r>
            <a:r>
              <a:rPr lang="en-US" sz="1800" dirty="0" smtClean="0"/>
              <a:t> (</a:t>
            </a:r>
            <a:r>
              <a:rPr lang="hy-AM" sz="1800" dirty="0" smtClean="0"/>
              <a:t>Armenian historian of IVc.</a:t>
            </a:r>
            <a:r>
              <a:rPr lang="en-US" sz="1800" dirty="0" smtClean="0"/>
              <a:t>) o</a:t>
            </a:r>
            <a:r>
              <a:rPr lang="hy-AM" sz="1800" dirty="0" smtClean="0"/>
              <a:t>ne of the 12 tribes that have played an important role in the formation of the Jewish nation and culture, were from the Armenian Plateau. They considered it their home space (Earth and Sky) near Lake Van. </a:t>
            </a:r>
            <a:r>
              <a:rPr lang="en-US" sz="1800" dirty="0" err="1" smtClean="0"/>
              <a:t>Astghik</a:t>
            </a:r>
            <a:r>
              <a:rPr lang="en-US" sz="1800" dirty="0" smtClean="0"/>
              <a:t> had been the wife of </a:t>
            </a:r>
            <a:r>
              <a:rPr lang="en-US" sz="1800" dirty="0" err="1" smtClean="0"/>
              <a:t>Vahagn</a:t>
            </a:r>
            <a:r>
              <a:rPr lang="en-US" sz="1800" dirty="0" smtClean="0"/>
              <a:t>. Her name is the diminutive of Armenian </a:t>
            </a:r>
            <a:r>
              <a:rPr lang="en-US" sz="1800" dirty="0" err="1" smtClean="0"/>
              <a:t>astġ</a:t>
            </a:r>
            <a:r>
              <a:rPr lang="en-US" sz="1800" dirty="0" smtClean="0"/>
              <a:t>, meaning "star", which through Latin and Italian </a:t>
            </a:r>
            <a:r>
              <a:rPr lang="en-US" sz="1800" dirty="0" err="1" smtClean="0"/>
              <a:t>stella</a:t>
            </a:r>
            <a:r>
              <a:rPr lang="en-US" sz="1800" dirty="0" smtClean="0"/>
              <a:t> and </a:t>
            </a:r>
            <a:r>
              <a:rPr lang="en-US" sz="1800" dirty="0" err="1" smtClean="0"/>
              <a:t>astro</a:t>
            </a:r>
            <a:r>
              <a:rPr lang="en-US" sz="1800" dirty="0" smtClean="0"/>
              <a:t>, French </a:t>
            </a:r>
            <a:r>
              <a:rPr lang="en-US" sz="1800" dirty="0" err="1" smtClean="0"/>
              <a:t>astre</a:t>
            </a:r>
            <a:r>
              <a:rPr lang="en-US" sz="1800" dirty="0" smtClean="0"/>
              <a:t>, Spanish </a:t>
            </a:r>
            <a:r>
              <a:rPr lang="en-US" sz="1800" dirty="0" err="1" smtClean="0"/>
              <a:t>astro</a:t>
            </a:r>
            <a:r>
              <a:rPr lang="en-US" sz="1800" dirty="0" smtClean="0"/>
              <a:t>, German stern, </a:t>
            </a:r>
            <a:r>
              <a:rPr lang="hy-AM" sz="1800" dirty="0" smtClean="0"/>
              <a:t>English star</a:t>
            </a:r>
            <a:r>
              <a:rPr lang="en-US" sz="1800" dirty="0" smtClean="0"/>
              <a:t> and </a:t>
            </a:r>
            <a:r>
              <a:rPr lang="hy-AM" sz="1800" dirty="0" smtClean="0"/>
              <a:t>Semitic Ishtar.</a:t>
            </a:r>
            <a:endParaRPr lang="en-US" sz="1800" dirty="0" smtClean="0"/>
          </a:p>
          <a:p>
            <a:pPr marL="117475" indent="576263" algn="just">
              <a:buNone/>
            </a:pPr>
            <a:endParaRPr lang="en-US" sz="1800" dirty="0" smtClean="0"/>
          </a:p>
          <a:p>
            <a:pPr marL="273050" indent="420688">
              <a:buNone/>
            </a:pPr>
            <a:r>
              <a:rPr lang="en-US" sz="1800" dirty="0" smtClean="0"/>
              <a:t> </a:t>
            </a:r>
          </a:p>
          <a:p>
            <a:endParaRPr lang="en-US" sz="1800" dirty="0"/>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9</a:t>
            </a:fld>
            <a:endParaRPr kumimoji="0" lang="en-US"/>
          </a:p>
        </p:txBody>
      </p:sp>
      <p:sp>
        <p:nvSpPr>
          <p:cNvPr id="6" name="Footer Placeholder 4"/>
          <p:cNvSpPr txBox="1">
            <a:spLocks/>
          </p:cNvSpPr>
          <p:nvPr/>
        </p:nvSpPr>
        <p:spPr>
          <a:xfrm>
            <a:off x="3429000" y="225552"/>
            <a:ext cx="5715000" cy="384048"/>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2"/>
                </a:solidFill>
                <a:effectLst/>
                <a:uLnTx/>
                <a:uFillTx/>
                <a:latin typeface="+mn-lt"/>
                <a:ea typeface="+mn-ea"/>
                <a:cs typeface="+mn-cs"/>
              </a:rPr>
              <a:t>XXV </a:t>
            </a:r>
            <a:r>
              <a:rPr kumimoji="0" lang="en-US" sz="1200" b="0" i="1" u="none" strike="noStrike" kern="1200" cap="none" spc="0" normalizeH="0" baseline="0" noProof="0" dirty="0" err="1" smtClean="0">
                <a:ln>
                  <a:noFill/>
                </a:ln>
                <a:solidFill>
                  <a:schemeClr val="tx2"/>
                </a:solidFill>
                <a:effectLst/>
                <a:uLnTx/>
                <a:uFillTx/>
                <a:latin typeface="+mn-lt"/>
                <a:ea typeface="+mn-ea"/>
                <a:cs typeface="+mn-cs"/>
              </a:rPr>
              <a:t>Valcamonica</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 Symposium “Art as a Source of History”, 20–26 September 2013 </a:t>
            </a:r>
            <a:endParaRPr kumimoji="0" lang="en-US" sz="1200" b="0" i="1" u="none" strike="noStrike" kern="1200" cap="none" spc="0" normalizeH="0" baseline="0" noProof="0" dirty="0">
              <a:ln>
                <a:noFill/>
              </a:ln>
              <a:solidFill>
                <a:schemeClr val="tx2"/>
              </a:solidFill>
              <a:effectLst/>
              <a:uLnTx/>
              <a:uFillTx/>
              <a:latin typeface="+mn-lt"/>
              <a:ea typeface="+mn-ea"/>
              <a:cs typeface="+mn-cs"/>
            </a:endParaRPr>
          </a:p>
        </p:txBody>
      </p:sp>
      <p:grpSp>
        <p:nvGrpSpPr>
          <p:cNvPr id="25" name="Group 24"/>
          <p:cNvGrpSpPr/>
          <p:nvPr/>
        </p:nvGrpSpPr>
        <p:grpSpPr>
          <a:xfrm>
            <a:off x="1019851" y="6400800"/>
            <a:ext cx="4695149" cy="256032"/>
            <a:chOff x="1019851" y="6400800"/>
            <a:chExt cx="4695149" cy="256032"/>
          </a:xfrm>
        </p:grpSpPr>
        <p:pic>
          <p:nvPicPr>
            <p:cNvPr id="26" name="Picture 25" descr="zvezda.png"/>
            <p:cNvPicPr>
              <a:picLocks noChangeAspect="1"/>
            </p:cNvPicPr>
            <p:nvPr/>
          </p:nvPicPr>
          <p:blipFill>
            <a:blip r:embed="rId2"/>
            <a:stretch>
              <a:fillRect/>
            </a:stretch>
          </p:blipFill>
          <p:spPr>
            <a:xfrm>
              <a:off x="1342465" y="6400800"/>
              <a:ext cx="246888" cy="246888"/>
            </a:xfrm>
            <a:prstGeom prst="rect">
              <a:avLst/>
            </a:prstGeom>
          </p:spPr>
        </p:pic>
        <p:pic>
          <p:nvPicPr>
            <p:cNvPr id="47" name="Picture 46" descr="2.png"/>
            <p:cNvPicPr>
              <a:picLocks noChangeAspect="1"/>
            </p:cNvPicPr>
            <p:nvPr/>
          </p:nvPicPr>
          <p:blipFill>
            <a:blip r:embed="rId3">
              <a:lum bright="-20000"/>
            </a:blip>
            <a:stretch>
              <a:fillRect/>
            </a:stretch>
          </p:blipFill>
          <p:spPr>
            <a:xfrm>
              <a:off x="1019851" y="6414033"/>
              <a:ext cx="238125" cy="238125"/>
            </a:xfrm>
            <a:prstGeom prst="rect">
              <a:avLst/>
            </a:prstGeom>
          </p:spPr>
        </p:pic>
        <p:pic>
          <p:nvPicPr>
            <p:cNvPr id="48" name="Picture 47" descr="6.png"/>
            <p:cNvPicPr>
              <a:picLocks noChangeAspect="1"/>
            </p:cNvPicPr>
            <p:nvPr/>
          </p:nvPicPr>
          <p:blipFill>
            <a:blip r:embed="rId4">
              <a:lum bright="-20000"/>
            </a:blip>
            <a:stretch>
              <a:fillRect/>
            </a:stretch>
          </p:blipFill>
          <p:spPr>
            <a:xfrm>
              <a:off x="2935587" y="6428482"/>
              <a:ext cx="201114" cy="201114"/>
            </a:xfrm>
            <a:prstGeom prst="rect">
              <a:avLst/>
            </a:prstGeom>
          </p:spPr>
        </p:pic>
        <p:pic>
          <p:nvPicPr>
            <p:cNvPr id="49" name="Picture 48" descr="7.png"/>
            <p:cNvPicPr>
              <a:picLocks noChangeAspect="1"/>
            </p:cNvPicPr>
            <p:nvPr/>
          </p:nvPicPr>
          <p:blipFill>
            <a:blip r:embed="rId5">
              <a:lum bright="-20000"/>
            </a:blip>
            <a:stretch>
              <a:fillRect/>
            </a:stretch>
          </p:blipFill>
          <p:spPr>
            <a:xfrm>
              <a:off x="3165398" y="6434247"/>
              <a:ext cx="201114" cy="201114"/>
            </a:xfrm>
            <a:prstGeom prst="rect">
              <a:avLst/>
            </a:prstGeom>
          </p:spPr>
        </p:pic>
        <p:pic>
          <p:nvPicPr>
            <p:cNvPr id="50" name="Picture 49" descr="david1.png"/>
            <p:cNvPicPr>
              <a:picLocks noChangeAspect="1"/>
            </p:cNvPicPr>
            <p:nvPr/>
          </p:nvPicPr>
          <p:blipFill>
            <a:blip r:embed="rId6"/>
            <a:stretch>
              <a:fillRect/>
            </a:stretch>
          </p:blipFill>
          <p:spPr>
            <a:xfrm>
              <a:off x="3434569" y="6418614"/>
              <a:ext cx="198782" cy="228600"/>
            </a:xfrm>
            <a:prstGeom prst="rect">
              <a:avLst/>
            </a:prstGeom>
          </p:spPr>
        </p:pic>
        <p:pic>
          <p:nvPicPr>
            <p:cNvPr id="51" name="Picture 50" descr="david1.png"/>
            <p:cNvPicPr>
              <a:picLocks noChangeAspect="1"/>
            </p:cNvPicPr>
            <p:nvPr/>
          </p:nvPicPr>
          <p:blipFill>
            <a:blip r:embed="rId6"/>
            <a:stretch>
              <a:fillRect/>
            </a:stretch>
          </p:blipFill>
          <p:spPr>
            <a:xfrm rot="5400000">
              <a:off x="3729513" y="6421518"/>
              <a:ext cx="198782" cy="228600"/>
            </a:xfrm>
            <a:prstGeom prst="rect">
              <a:avLst/>
            </a:prstGeom>
          </p:spPr>
        </p:pic>
        <p:pic>
          <p:nvPicPr>
            <p:cNvPr id="52" name="Picture 51" descr="swastika.png"/>
            <p:cNvPicPr>
              <a:picLocks noChangeAspect="1"/>
            </p:cNvPicPr>
            <p:nvPr/>
          </p:nvPicPr>
          <p:blipFill>
            <a:blip r:embed="rId7"/>
            <a:stretch>
              <a:fillRect/>
            </a:stretch>
          </p:blipFill>
          <p:spPr>
            <a:xfrm>
              <a:off x="4052095" y="6453248"/>
              <a:ext cx="190476" cy="180952"/>
            </a:xfrm>
            <a:prstGeom prst="rect">
              <a:avLst/>
            </a:prstGeom>
          </p:spPr>
        </p:pic>
        <p:pic>
          <p:nvPicPr>
            <p:cNvPr id="53" name="Picture 52" descr="10.png"/>
            <p:cNvPicPr>
              <a:picLocks noChangeAspect="1"/>
            </p:cNvPicPr>
            <p:nvPr/>
          </p:nvPicPr>
          <p:blipFill>
            <a:blip r:embed="rId8">
              <a:lum bright="40000"/>
            </a:blip>
            <a:stretch>
              <a:fillRect/>
            </a:stretch>
          </p:blipFill>
          <p:spPr>
            <a:xfrm>
              <a:off x="4640899" y="6460301"/>
              <a:ext cx="190500" cy="180975"/>
            </a:xfrm>
            <a:prstGeom prst="rect">
              <a:avLst/>
            </a:prstGeom>
          </p:spPr>
        </p:pic>
        <p:pic>
          <p:nvPicPr>
            <p:cNvPr id="54" name="Picture 53" descr="swastika.png"/>
            <p:cNvPicPr>
              <a:picLocks noChangeAspect="1"/>
            </p:cNvPicPr>
            <p:nvPr/>
          </p:nvPicPr>
          <p:blipFill>
            <a:blip r:embed="rId7"/>
            <a:stretch>
              <a:fillRect/>
            </a:stretch>
          </p:blipFill>
          <p:spPr>
            <a:xfrm flipH="1">
              <a:off x="4346013" y="6459186"/>
              <a:ext cx="190476" cy="180952"/>
            </a:xfrm>
            <a:prstGeom prst="rect">
              <a:avLst/>
            </a:prstGeom>
          </p:spPr>
        </p:pic>
        <p:pic>
          <p:nvPicPr>
            <p:cNvPr id="55" name="Picture 54" descr="14.png"/>
            <p:cNvPicPr>
              <a:picLocks noChangeAspect="1"/>
            </p:cNvPicPr>
            <p:nvPr/>
          </p:nvPicPr>
          <p:blipFill>
            <a:blip r:embed="rId9"/>
            <a:stretch>
              <a:fillRect/>
            </a:stretch>
          </p:blipFill>
          <p:spPr>
            <a:xfrm>
              <a:off x="4955478" y="6454966"/>
              <a:ext cx="201168" cy="201168"/>
            </a:xfrm>
            <a:prstGeom prst="rect">
              <a:avLst/>
            </a:prstGeom>
          </p:spPr>
        </p:pic>
        <p:pic>
          <p:nvPicPr>
            <p:cNvPr id="56" name="Picture 55" descr="1.png"/>
            <p:cNvPicPr>
              <a:picLocks noChangeAspect="1"/>
            </p:cNvPicPr>
            <p:nvPr/>
          </p:nvPicPr>
          <p:blipFill>
            <a:blip r:embed="rId10"/>
            <a:stretch>
              <a:fillRect/>
            </a:stretch>
          </p:blipFill>
          <p:spPr>
            <a:xfrm>
              <a:off x="5249261" y="6454966"/>
              <a:ext cx="201168" cy="201168"/>
            </a:xfrm>
            <a:prstGeom prst="rect">
              <a:avLst/>
            </a:prstGeom>
          </p:spPr>
        </p:pic>
        <p:grpSp>
          <p:nvGrpSpPr>
            <p:cNvPr id="57" name="Group 33"/>
            <p:cNvGrpSpPr/>
            <p:nvPr/>
          </p:nvGrpSpPr>
          <p:grpSpPr>
            <a:xfrm>
              <a:off x="5553638" y="6472516"/>
              <a:ext cx="161362" cy="163608"/>
              <a:chOff x="6324600" y="5788921"/>
              <a:chExt cx="202935" cy="203447"/>
            </a:xfrm>
          </p:grpSpPr>
          <p:sp>
            <p:nvSpPr>
              <p:cNvPr id="65" name="Rectangle 64"/>
              <p:cNvSpPr/>
              <p:nvPr/>
            </p:nvSpPr>
            <p:spPr>
              <a:xfrm>
                <a:off x="6324600" y="5791200"/>
                <a:ext cx="201168" cy="201168"/>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700000">
                <a:off x="6335511" y="5788921"/>
                <a:ext cx="192024" cy="192024"/>
              </a:xfrm>
              <a:prstGeom prst="rect">
                <a:avLst/>
              </a:prstGeom>
              <a:solidFill>
                <a:schemeClr val="accent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1688592"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05584" y="6412992"/>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1.png"/>
            <p:cNvPicPr>
              <a:picLocks noChangeAspect="1"/>
            </p:cNvPicPr>
            <p:nvPr/>
          </p:nvPicPr>
          <p:blipFill>
            <a:blip r:embed="rId11"/>
            <a:stretch>
              <a:fillRect/>
            </a:stretch>
          </p:blipFill>
          <p:spPr>
            <a:xfrm>
              <a:off x="2005584" y="6418707"/>
              <a:ext cx="238125" cy="238125"/>
            </a:xfrm>
            <a:prstGeom prst="rect">
              <a:avLst/>
            </a:prstGeom>
          </p:spPr>
        </p:pic>
        <p:sp>
          <p:nvSpPr>
            <p:cNvPr id="61" name="Oval 60"/>
            <p:cNvSpPr/>
            <p:nvPr/>
          </p:nvSpPr>
          <p:spPr>
            <a:xfrm>
              <a:off x="2322576"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2.png"/>
            <p:cNvPicPr>
              <a:picLocks noChangeAspect="1"/>
            </p:cNvPicPr>
            <p:nvPr/>
          </p:nvPicPr>
          <p:blipFill>
            <a:blip r:embed="rId3">
              <a:lum bright="-20000"/>
            </a:blip>
            <a:stretch>
              <a:fillRect/>
            </a:stretch>
          </p:blipFill>
          <p:spPr>
            <a:xfrm>
              <a:off x="2325624" y="6400800"/>
              <a:ext cx="238125" cy="238125"/>
            </a:xfrm>
            <a:prstGeom prst="rect">
              <a:avLst/>
            </a:prstGeom>
          </p:spPr>
        </p:pic>
        <p:sp>
          <p:nvSpPr>
            <p:cNvPr id="63" name="Oval 62"/>
            <p:cNvSpPr/>
            <p:nvPr/>
          </p:nvSpPr>
          <p:spPr>
            <a:xfrm>
              <a:off x="2657475" y="6400800"/>
              <a:ext cx="228600" cy="2286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zvezda.png"/>
            <p:cNvPicPr>
              <a:picLocks noChangeAspect="1"/>
            </p:cNvPicPr>
            <p:nvPr/>
          </p:nvPicPr>
          <p:blipFill>
            <a:blip r:embed="rId2"/>
            <a:stretch>
              <a:fillRect/>
            </a:stretch>
          </p:blipFill>
          <p:spPr>
            <a:xfrm>
              <a:off x="2657475" y="6400800"/>
              <a:ext cx="246888" cy="246888"/>
            </a:xfrm>
            <a:prstGeom prst="rect">
              <a:avLst/>
            </a:prstGeom>
          </p:spPr>
        </p:pic>
      </p:gr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4">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E99C92"/>
      </a:hlink>
      <a:folHlink>
        <a:srgbClr val="96A9A9"/>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1143</TotalTime>
  <Words>2997</Words>
  <Application>Microsoft Office PowerPoint</Application>
  <PresentationFormat>On-screen Show (4:3)</PresentationFormat>
  <Paragraphs>379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Paper</vt:lpstr>
      <vt:lpstr>     XXV  Valcamonica Symposium    “Art as a Source of History” 20–26 September 2013 THE CROSS, THE SWASTIKA, THE STAR OF DAVID, AND THE EIGHT-POINTED STAR IN THE ROCK ART OF ARMENIA. THE HISTORY OF MOTIFS AND THEIR CULTURAL INFLUENCE </vt:lpstr>
      <vt:lpstr>Abstract</vt:lpstr>
      <vt:lpstr>The history of of the universal symbols  and their cultural influence</vt:lpstr>
      <vt:lpstr>The visual protoalphabet of the human prehistory</vt:lpstr>
      <vt:lpstr>Slide 5</vt:lpstr>
      <vt:lpstr>Slide 6</vt:lpstr>
      <vt:lpstr>Slide 7</vt:lpstr>
      <vt:lpstr>Slide 8</vt:lpstr>
      <vt:lpstr>Slide 9</vt:lpstr>
      <vt:lpstr>Slide 10</vt:lpstr>
      <vt:lpstr>References</vt:lpstr>
      <vt:lpstr>Figures</vt:lpstr>
      <vt:lpstr>Fig. 1. Armenian Rock  Art: the Earth as the global life-giving - Cross (a), direct and oblique crosses as a union of male (with male sign) and female (b) and winged cross (c)</vt:lpstr>
      <vt:lpstr>Fig. 2. Armenian Rock  Art:  a cross and newborn (a, b). The Cross and the eight-pointed star and World Tire (c), Heavenly Thunder (d)</vt:lpstr>
      <vt:lpstr>Fig. 3.  Armenian Rock Art: fight the forces of good  as swastika (a) with the forces of evil (celestial bull) and the national flag of Nazi Germany (b). The celestial bird fighting with snake. (c). Swastika on the polished ceramics (d), Shengavit, Armenia (5-4 century BC). Swastika and the fight scene with the celestial bird fighting with fish (e), an artifact from Samarra (Iraq),  4th century BC, Berlin </vt:lpstr>
      <vt:lpstr>Fig. 4.  Armenian Rock  Art: "The Christening in the cradle," the archetype of Madonna (a).  Venus-Aphrodite holding an infant and Luna-Selene from Roman-era relief (b). Madonna Litta (Leonardo da Vinci), St. Petersburg, State Hermitage (c)</vt:lpstr>
      <vt:lpstr>Fig. 5.  The motive of the tree of life as prototype of  menorah, Armenian rock art (a). The stone “tree of life”, the Museum "Erebuni" Armenia (b). The tree of life with sun and plant elements - similar eight-pointed cross, Urartu, 9-7 BC (c). Showing the holy tree, which also appears on the felt covers of the horses in the Pazyryk rug (d). Coin (Matityahu) Antigonus II the last king of Judah from the Hasmonean dynasty (37  year BC) (e). </vt:lpstr>
      <vt:lpstr>Fig. 6. Solar cart in Armenian Rock  Art (a).  Solvognen, XVIII - XVII centuries BC, gold.  The National Museum of Denmark, Copenhagen (b)</vt:lpstr>
      <vt:lpstr>Fig. 7. Divine hero as а male symbol of a unit  of Heavenly and Earthly worlds, Armenian Rock  Art (a). David by Michelangelo (b)</vt:lpstr>
      <vt:lpstr>Fig. 8. Armenian Rock Art: the transformation of the hero motif struggle with the celestial serpent, dragon, Armenian Rock Art  (b).  7th century depiction of Odin on a Vendel   helmet plate,  Uppland, Sweden (c) </vt:lpstr>
      <vt:lpstr>Fig. 9. Eight-pointed crosses with a stepped base on cross-stones of Garni and Geghard Armenia (a). The flag of Great Britain (b)</vt:lpstr>
      <vt:lpstr>Fig. 10. Fragments of the Armenian stone Encyclopedia of symbols,  Buzhakan, Armenia    </vt:lpstr>
      <vt:lpstr>Fig. 11. The Geghama Mountains (Armenia)   </vt:lpstr>
      <vt:lpstr>Fig. 12. The Rock Arts of the Geghama Mountains, Photo V. Vahanyan   </vt:lpstr>
      <vt:lpstr>Fig. 13. Pokar Volcano (Armenia)   </vt:lpstr>
      <vt:lpstr>Slide 26</vt:lpstr>
      <vt:lpstr>Fig. 15. The Ukhtasar Volcano Rock Arts, Armenia, Photo  T. Walkling  </vt:lpstr>
      <vt:lpstr>Fig. 16. The Ukhtasar Volcano Rock Arts, Armenia, Photo  T. Walkling  </vt:lpstr>
      <vt:lpstr>Fig. 17. Ajdahak volcano with many rock arts that have been carved before the eruption of the volcano (Armenia)  http://www.azhdahak.com/   </vt:lpstr>
      <vt:lpstr>Fig. 18.  The Ajdahak Volcano  Rock Arts, Armenia   http://www.azhdahak.com/   </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XXV Valcamonica Symposium   “Art as a Source of History” 20–26 September 2013  THE CROSS, THE SWASTIKA, THE STAR OF DAVID, AND THE EIGHT-POINTED STAR IN THE ROCK ART OF ARMENIA  </dc:title>
  <dc:creator>Rita</dc:creator>
  <cp:lastModifiedBy>Rita</cp:lastModifiedBy>
  <cp:revision>206</cp:revision>
  <dcterms:created xsi:type="dcterms:W3CDTF">2013-05-06T05:49:07Z</dcterms:created>
  <dcterms:modified xsi:type="dcterms:W3CDTF">2013-06-28T06:16:16Z</dcterms:modified>
</cp:coreProperties>
</file>