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Lst>
  <p:notesMasterIdLst>
    <p:notesMasterId r:id="rId16"/>
  </p:notesMasterIdLst>
  <p:sldIdLst>
    <p:sldId id="277" r:id="rId2"/>
    <p:sldId id="256" r:id="rId3"/>
    <p:sldId id="257" r:id="rId4"/>
    <p:sldId id="272" r:id="rId5"/>
    <p:sldId id="275" r:id="rId6"/>
    <p:sldId id="261" r:id="rId7"/>
    <p:sldId id="258" r:id="rId8"/>
    <p:sldId id="259" r:id="rId9"/>
    <p:sldId id="260" r:id="rId10"/>
    <p:sldId id="267" r:id="rId11"/>
    <p:sldId id="262" r:id="rId12"/>
    <p:sldId id="265" r:id="rId13"/>
    <p:sldId id="276" r:id="rId14"/>
    <p:sldId id="27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8ECA6"/>
    <a:srgbClr val="F8D7A6"/>
    <a:srgbClr val="F6C986"/>
    <a:srgbClr val="1111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660"/>
  </p:normalViewPr>
  <p:slideViewPr>
    <p:cSldViewPr>
      <p:cViewPr>
        <p:scale>
          <a:sx n="106" d="100"/>
          <a:sy n="106" d="100"/>
        </p:scale>
        <p:origin x="618" y="10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F8FB277-F941-4C07-9666-35231294CA1F}" type="datetimeFigureOut">
              <a:rPr lang="en-US"/>
              <a:pPr>
                <a:defRPr/>
              </a:pPr>
              <a:t>6/27/2013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E79B01-6BBE-455F-B0A5-BC7D7D5B2C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779136-30D1-40BC-901E-AB4EB26DA6A7}" type="datetime1">
              <a:rPr lang="en-US"/>
              <a:pPr>
                <a:defRPr/>
              </a:pPr>
              <a:t>6/27/2013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F78FF1-005E-40B4-9B8C-6964407714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D748F7-DB4C-4533-AC3E-1AAD043BFC25}" type="datetime1">
              <a:rPr lang="en-US"/>
              <a:pPr>
                <a:defRPr/>
              </a:pPr>
              <a:t>6/27/2013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B81E76-B853-4506-AC2A-CF3C93A255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FE4B5C-10E5-4609-B5A1-6A8CDFAF5764}" type="datetime1">
              <a:rPr lang="en-US"/>
              <a:pPr>
                <a:defRPr/>
              </a:pPr>
              <a:t>6/27/2013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2BF267-1C23-4BE7-A051-FA64F72D6C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F8CEA0-0B36-4F96-A27A-9300B7FFE817}" type="datetime1">
              <a:rPr lang="en-US"/>
              <a:pPr>
                <a:defRPr/>
              </a:pPr>
              <a:t>6/27/2013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21C74-32A6-4380-8762-80B4D8AA77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339DD5-1C6D-4457-88D9-5AEA4D95CB50}" type="datetime1">
              <a:rPr lang="en-US"/>
              <a:pPr>
                <a:defRPr/>
              </a:pPr>
              <a:t>6/27/2013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EF22E-3466-4A20-9A27-84EB71E088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08AC2A-ED90-4F2A-ABCB-BC5E6DD506CD}" type="datetime1">
              <a:rPr lang="en-US"/>
              <a:pPr>
                <a:defRPr/>
              </a:pPr>
              <a:t>6/27/2013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0D1912-D1B6-4B0E-BAA4-F358DEC9D1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05936C-F8E3-4432-B24C-82C7F9DB6BBF}" type="datetime1">
              <a:rPr lang="en-US"/>
              <a:pPr>
                <a:defRPr/>
              </a:pPr>
              <a:t>6/27/2013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CC1E15-FC58-4919-A938-BCED3BB1AF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BA8A70-7770-47B7-AE9F-7B6C380C2C19}" type="datetime1">
              <a:rPr lang="en-US"/>
              <a:pPr>
                <a:defRPr/>
              </a:pPr>
              <a:t>6/27/2013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77F077-DF5F-4049-BC6A-440B9E16A4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0FC862-CB4C-4D28-9F22-439AC3BF21F7}" type="datetime1">
              <a:rPr lang="en-US"/>
              <a:pPr>
                <a:defRPr/>
              </a:pPr>
              <a:t>6/27/2013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1BB970-D743-41FF-8EFD-A5A442097E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48829F-21AD-437C-A080-4DD074A6DFC6}" type="datetime1">
              <a:rPr lang="en-US"/>
              <a:pPr>
                <a:defRPr/>
              </a:pPr>
              <a:t>6/27/2013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D8B5B7-B128-4924-88A8-9EAB92C585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908F1-C761-41AB-9A37-21A2B4373454}" type="datetime1">
              <a:rPr lang="en-US"/>
              <a:pPr>
                <a:defRPr/>
              </a:pPr>
              <a:t>6/27/2013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5635AB-D10B-41E0-99E7-607F81FA64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D424F82-FD32-4F82-9850-6285B90EA10A}" type="datetime1">
              <a:rPr lang="en-US"/>
              <a:pPr>
                <a:defRPr/>
              </a:pPr>
              <a:t>6/27/2013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9ED58-DC1B-4508-88A2-C4160685F3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volcano.si.edu/world/region.cfm?rnum=01"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11" name="Rectangle 10"/>
          <p:cNvSpPr/>
          <p:nvPr/>
        </p:nvSpPr>
        <p:spPr>
          <a:xfrm>
            <a:off x="0" y="4343400"/>
            <a:ext cx="9144000" cy="2057400"/>
          </a:xfrm>
          <a:prstGeom prst="rect">
            <a:avLst/>
          </a:prstGeom>
          <a:solidFill>
            <a:schemeClr val="accent1">
              <a:lumMod val="60000"/>
              <a:lumOff val="40000"/>
            </a:schemeClr>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8" name="Content Placeholder 7" descr="800px-Agry(ararat)_view_from_plane_under_naxcivan_sharur.jpg"/>
          <p:cNvPicPr>
            <a:picLocks noGrp="1" noChangeAspect="1"/>
          </p:cNvPicPr>
          <p:nvPr>
            <p:ph idx="1"/>
          </p:nvPr>
        </p:nvPicPr>
        <p:blipFill>
          <a:blip r:embed="rId2"/>
          <a:stretch>
            <a:fillRect/>
          </a:stretch>
        </p:blipFill>
        <p:spPr>
          <a:xfrm>
            <a:off x="685800" y="1"/>
            <a:ext cx="7696199" cy="3838480"/>
          </a:xfrm>
          <a:effectLst>
            <a:softEdge rad="112500"/>
          </a:effectLst>
        </p:spPr>
      </p:pic>
      <p:sp>
        <p:nvSpPr>
          <p:cNvPr id="6" name="Rectangle 5"/>
          <p:cNvSpPr/>
          <p:nvPr/>
        </p:nvSpPr>
        <p:spPr>
          <a:xfrm>
            <a:off x="914400" y="2866072"/>
            <a:ext cx="7315200" cy="1477328"/>
          </a:xfrm>
          <a:prstGeom prst="rect">
            <a:avLst/>
          </a:prstGeom>
          <a:noFill/>
        </p:spPr>
        <p:txBody>
          <a:bodyPr wrap="square" lIns="91440" tIns="45720" rIns="91440" bIns="45720">
            <a:spAutoFit/>
          </a:bodyPr>
          <a:lstStyle/>
          <a:p>
            <a:pPr algn="ctr"/>
            <a:r>
              <a:rPr lang="en-US" sz="54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r>
              <a:rPr lang="ru-RU"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a:r>
            <a:br>
              <a:rPr lang="ru-RU"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br>
            <a:r>
              <a:rPr lang="en-US" sz="36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Part 2</a:t>
            </a:r>
            <a:endParaRPr lang="en-US" sz="3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endParaRPr>
          </a:p>
        </p:txBody>
      </p:sp>
      <p:pic>
        <p:nvPicPr>
          <p:cNvPr id="7" name="Picture 6" descr="map.jpg"/>
          <p:cNvPicPr>
            <a:picLocks noChangeAspect="1"/>
          </p:cNvPicPr>
          <p:nvPr/>
        </p:nvPicPr>
        <p:blipFill>
          <a:blip r:embed="rId3"/>
          <a:stretch>
            <a:fillRect/>
          </a:stretch>
        </p:blipFill>
        <p:spPr>
          <a:xfrm>
            <a:off x="907677" y="4267200"/>
            <a:ext cx="3435723" cy="2286000"/>
          </a:xfrm>
          <a:prstGeom prst="rect">
            <a:avLst/>
          </a:prstGeom>
          <a:ln>
            <a:noFill/>
          </a:ln>
          <a:effectLst>
            <a:outerShdw blurRad="190500" algn="tl" rotWithShape="0">
              <a:srgbClr val="000000">
                <a:alpha val="70000"/>
              </a:srgbClr>
            </a:outerShdw>
          </a:effectLst>
        </p:spPr>
      </p:pic>
      <p:pic>
        <p:nvPicPr>
          <p:cNvPr id="1026" name="Picture 2" descr="ararat"/>
          <p:cNvPicPr>
            <a:picLocks noChangeAspect="1" noChangeArrowheads="1"/>
          </p:cNvPicPr>
          <p:nvPr/>
        </p:nvPicPr>
        <p:blipFill>
          <a:blip r:embed="rId4"/>
          <a:srcRect/>
          <a:stretch>
            <a:fillRect/>
          </a:stretch>
        </p:blipFill>
        <p:spPr bwMode="auto">
          <a:xfrm>
            <a:off x="5105400" y="4267200"/>
            <a:ext cx="3048000" cy="2286000"/>
          </a:xfrm>
          <a:prstGeom prst="rect">
            <a:avLst/>
          </a:prstGeom>
          <a:ln>
            <a:noFill/>
          </a:ln>
          <a:effectLst>
            <a:outerShdw blurRad="190500" algn="tl" rotWithShape="0">
              <a:srgbClr val="000000">
                <a:alpha val="70000"/>
              </a:srgbClr>
            </a:outerShdw>
          </a:effectLst>
        </p:spPr>
      </p:pic>
      <p:pic>
        <p:nvPicPr>
          <p:cNvPr id="1027" name="Picture 3" descr="055"/>
          <p:cNvPicPr>
            <a:picLocks noChangeAspect="1" noChangeArrowheads="1"/>
          </p:cNvPicPr>
          <p:nvPr/>
        </p:nvPicPr>
        <p:blipFill>
          <a:blip r:embed="rId5" cstate="print"/>
          <a:srcRect b="8506"/>
          <a:stretch>
            <a:fillRect/>
          </a:stretch>
        </p:blipFill>
        <p:spPr bwMode="auto">
          <a:xfrm>
            <a:off x="2286000" y="5853955"/>
            <a:ext cx="304800" cy="228061"/>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 name="Picture 1" descr="map-new.jpg"/>
          <p:cNvPicPr>
            <a:picLocks noChangeAspect="1"/>
          </p:cNvPicPr>
          <p:nvPr/>
        </p:nvPicPr>
        <p:blipFill>
          <a:blip r:embed="rId2"/>
          <a:stretch>
            <a:fillRect/>
          </a:stretch>
        </p:blipFill>
        <p:spPr>
          <a:xfrm>
            <a:off x="1143000" y="1099205"/>
            <a:ext cx="6934200" cy="3962400"/>
          </a:xfrm>
          <a:prstGeom prst="rect">
            <a:avLst/>
          </a:prstGeom>
          <a:ln>
            <a:noFill/>
          </a:ln>
          <a:effectLst>
            <a:outerShdw blurRad="292100" dist="139700" dir="2700000" algn="tl" rotWithShape="0">
              <a:srgbClr val="333333">
                <a:alpha val="65000"/>
              </a:srgbClr>
            </a:outerShdw>
          </a:effectLst>
        </p:spPr>
      </p:pic>
      <p:sp>
        <p:nvSpPr>
          <p:cNvPr id="14339" name="Rectangle 2"/>
          <p:cNvSpPr>
            <a:spLocks noChangeArrowheads="1"/>
          </p:cNvSpPr>
          <p:nvPr/>
        </p:nvSpPr>
        <p:spPr bwMode="auto">
          <a:xfrm>
            <a:off x="152400" y="5267980"/>
            <a:ext cx="8839200" cy="523220"/>
          </a:xfrm>
          <a:prstGeom prst="rect">
            <a:avLst/>
          </a:prstGeom>
          <a:noFill/>
          <a:ln w="9525">
            <a:noFill/>
            <a:miter lim="800000"/>
            <a:headEnd/>
            <a:tailEnd/>
          </a:ln>
        </p:spPr>
        <p:txBody>
          <a:bodyPr anchor="ctr">
            <a:spAutoFit/>
          </a:bodyPr>
          <a:lstStyle/>
          <a:p>
            <a:pPr algn="ctr"/>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The updated map of the spread of rock arts in the territory of historical Armenia, regions of Anatolia and Iran </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by "Prehistoric Art of Anatolia” of </a:t>
            </a:r>
            <a:r>
              <a:rPr lang="en-US" sz="1400" dirty="0" err="1" smtClean="0">
                <a:latin typeface="Times New Roman" pitchFamily="18" charset="0"/>
                <a:cs typeface="Times New Roman" pitchFamily="18" charset="0"/>
              </a:rPr>
              <a:t>prof</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E</a:t>
            </a:r>
            <a:r>
              <a:rPr lang="ru-RU"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Anati</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CCDSP</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Volume </a:t>
            </a:r>
            <a:r>
              <a:rPr lang="en-US" sz="1400" dirty="0" err="1">
                <a:latin typeface="Times New Roman" pitchFamily="18" charset="0"/>
                <a:cs typeface="Times New Roman" pitchFamily="18" charset="0"/>
              </a:rPr>
              <a:t>Quatro</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Capo Di Ponte</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Brescia</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Italy</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1972</a:t>
            </a:r>
            <a:r>
              <a:rPr lang="ru-RU"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796E1B2-3CA1-4C5F-A6D3-A02260657046}" type="slidenum">
              <a:rPr lang="en-US" smtClean="0"/>
              <a:pPr>
                <a:defRPr/>
              </a:pPr>
              <a:t>10</a:t>
            </a:fld>
            <a:endParaRPr lang="en-US"/>
          </a:p>
        </p:txBody>
      </p:sp>
      <p:grpSp>
        <p:nvGrpSpPr>
          <p:cNvPr id="5" name="Group 4"/>
          <p:cNvGrpSpPr/>
          <p:nvPr/>
        </p:nvGrpSpPr>
        <p:grpSpPr>
          <a:xfrm>
            <a:off x="-76200" y="0"/>
            <a:ext cx="2209800" cy="704910"/>
            <a:chOff x="-76200" y="0"/>
            <a:chExt cx="2209800" cy="704910"/>
          </a:xfrm>
        </p:grpSpPr>
        <p:pic>
          <p:nvPicPr>
            <p:cNvPr id="6" name="Content Placeholder 7" descr="800px-Agry(ararat)_view_from_plane_under_naxcivan_sharur.jpg"/>
            <p:cNvPicPr>
              <a:picLocks noChangeAspect="1"/>
            </p:cNvPicPr>
            <p:nvPr/>
          </p:nvPicPr>
          <p:blipFill>
            <a:blip r:embed="rId3"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7" name="Rectangle 6"/>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0721" name="Picture 24" descr="F1_large"/>
          <p:cNvPicPr>
            <a:picLocks noChangeAspect="1" noChangeArrowheads="1"/>
          </p:cNvPicPr>
          <p:nvPr/>
        </p:nvPicPr>
        <p:blipFill>
          <a:blip r:embed="rId2">
            <a:lum bright="6000" contrast="12000"/>
          </a:blip>
          <a:srcRect/>
          <a:stretch>
            <a:fillRect/>
          </a:stretch>
        </p:blipFill>
        <p:spPr bwMode="auto">
          <a:xfrm>
            <a:off x="1066800" y="822305"/>
            <a:ext cx="7086600" cy="4745038"/>
          </a:xfrm>
          <a:prstGeom prst="rect">
            <a:avLst/>
          </a:prstGeom>
          <a:ln>
            <a:noFill/>
          </a:ln>
          <a:effectLst>
            <a:outerShdw blurRad="292100" dist="139700" dir="2700000" algn="tl" rotWithShape="0">
              <a:srgbClr val="333333">
                <a:alpha val="65000"/>
              </a:srgbClr>
            </a:outerShdw>
          </a:effectLst>
        </p:spPr>
      </p:pic>
      <p:sp>
        <p:nvSpPr>
          <p:cNvPr id="15363" name="Rectangle 2"/>
          <p:cNvSpPr>
            <a:spLocks noChangeArrowheads="1"/>
          </p:cNvSpPr>
          <p:nvPr/>
        </p:nvSpPr>
        <p:spPr bwMode="auto">
          <a:xfrm>
            <a:off x="609600" y="5864423"/>
            <a:ext cx="7467600" cy="307777"/>
          </a:xfrm>
          <a:prstGeom prst="rect">
            <a:avLst/>
          </a:prstGeom>
          <a:noFill/>
          <a:ln w="9525">
            <a:noFill/>
            <a:miter lim="800000"/>
            <a:headEnd/>
            <a:tailEnd/>
          </a:ln>
        </p:spPr>
        <p:txBody>
          <a:bodyPr wrap="square" anchor="ctr">
            <a:spAutoFit/>
          </a:bodyPr>
          <a:lstStyle/>
          <a:p>
            <a:pPr indent="457200" algn="ctr" eaLnBrk="0" hangingPunct="0"/>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The origin and dispersal of species of livestock.</a:t>
            </a:r>
            <a:endParaRPr lang="ru-RU" sz="14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107DF54-FDC9-40C7-A2D3-3F0A674AFBF9}" type="slidenum">
              <a:rPr lang="en-US" smtClean="0"/>
              <a:pPr>
                <a:defRPr/>
              </a:pPr>
              <a:t>11</a:t>
            </a:fld>
            <a:endParaRPr lang="en-US" dirty="0"/>
          </a:p>
        </p:txBody>
      </p:sp>
      <p:grpSp>
        <p:nvGrpSpPr>
          <p:cNvPr id="5" name="Group 4"/>
          <p:cNvGrpSpPr/>
          <p:nvPr/>
        </p:nvGrpSpPr>
        <p:grpSpPr>
          <a:xfrm>
            <a:off x="-76200" y="0"/>
            <a:ext cx="2209800" cy="704910"/>
            <a:chOff x="-76200" y="0"/>
            <a:chExt cx="2209800" cy="704910"/>
          </a:xfrm>
        </p:grpSpPr>
        <p:pic>
          <p:nvPicPr>
            <p:cNvPr id="6" name="Content Placeholder 7" descr="800px-Agry(ararat)_view_from_plane_under_naxcivan_sharur.jpg"/>
            <p:cNvPicPr>
              <a:picLocks noChangeAspect="1"/>
            </p:cNvPicPr>
            <p:nvPr/>
          </p:nvPicPr>
          <p:blipFill>
            <a:blip r:embed="rId3"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7" name="Rectangle 6"/>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3793" name="Picture 27" descr="F2_large"/>
          <p:cNvPicPr>
            <a:picLocks noChangeAspect="1" noChangeArrowheads="1"/>
          </p:cNvPicPr>
          <p:nvPr/>
        </p:nvPicPr>
        <p:blipFill>
          <a:blip r:embed="rId2">
            <a:lum bright="12000" contrast="12000"/>
          </a:blip>
          <a:srcRect/>
          <a:stretch>
            <a:fillRect/>
          </a:stretch>
        </p:blipFill>
        <p:spPr bwMode="auto">
          <a:xfrm>
            <a:off x="838200" y="1066800"/>
            <a:ext cx="7543800" cy="3389312"/>
          </a:xfrm>
          <a:prstGeom prst="rect">
            <a:avLst/>
          </a:prstGeom>
          <a:ln>
            <a:noFill/>
          </a:ln>
          <a:effectLst>
            <a:outerShdw blurRad="292100" dist="139700" dir="2700000" algn="tl" rotWithShape="0">
              <a:srgbClr val="333333">
                <a:alpha val="65000"/>
              </a:srgbClr>
            </a:outerShdw>
          </a:effectLst>
        </p:spPr>
      </p:pic>
      <p:sp>
        <p:nvSpPr>
          <p:cNvPr id="16387" name="Rectangle 2"/>
          <p:cNvSpPr>
            <a:spLocks noChangeArrowheads="1"/>
          </p:cNvSpPr>
          <p:nvPr/>
        </p:nvSpPr>
        <p:spPr bwMode="auto">
          <a:xfrm>
            <a:off x="762000" y="4760912"/>
            <a:ext cx="7924800" cy="307777"/>
          </a:xfrm>
          <a:prstGeom prst="rect">
            <a:avLst/>
          </a:prstGeom>
          <a:noFill/>
          <a:ln w="9525">
            <a:noFill/>
            <a:miter lim="800000"/>
            <a:headEnd/>
            <a:tailEnd/>
          </a:ln>
        </p:spPr>
        <p:txBody>
          <a:bodyPr wrap="square" anchor="ctr">
            <a:spAutoFit/>
          </a:bodyPr>
          <a:lstStyle/>
          <a:p>
            <a:pPr algn="ctr" eaLnBrk="0" hangingPunct="0"/>
            <a:r>
              <a:rPr lang="en-US" sz="1400" b="1" dirty="0" smtClean="0">
                <a:latin typeface="Times New Roman" pitchFamily="18" charset="0"/>
                <a:cs typeface="Times New Roman" pitchFamily="18" charset="0"/>
              </a:rPr>
              <a:t>The integrated model of agricultural areas Neolithic culture in the Mediterranean basin.</a:t>
            </a:r>
            <a:endParaRPr lang="en-US" sz="14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053EF5A-7C4E-4E0E-BAC9-9B3D395282EC}" type="slidenum">
              <a:rPr lang="en-US" smtClean="0"/>
              <a:pPr>
                <a:defRPr/>
              </a:pPr>
              <a:t>12</a:t>
            </a:fld>
            <a:endParaRPr lang="en-US"/>
          </a:p>
        </p:txBody>
      </p:sp>
      <p:grpSp>
        <p:nvGrpSpPr>
          <p:cNvPr id="5" name="Group 4"/>
          <p:cNvGrpSpPr/>
          <p:nvPr/>
        </p:nvGrpSpPr>
        <p:grpSpPr>
          <a:xfrm>
            <a:off x="-76200" y="0"/>
            <a:ext cx="2209800" cy="704910"/>
            <a:chOff x="-76200" y="0"/>
            <a:chExt cx="2209800" cy="704910"/>
          </a:xfrm>
        </p:grpSpPr>
        <p:pic>
          <p:nvPicPr>
            <p:cNvPr id="6" name="Content Placeholder 7" descr="800px-Agry(ararat)_view_from_plane_under_naxcivan_sharur.jpg"/>
            <p:cNvPicPr>
              <a:picLocks noChangeAspect="1"/>
            </p:cNvPicPr>
            <p:nvPr/>
          </p:nvPicPr>
          <p:blipFill>
            <a:blip r:embed="rId3"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7" name="Rectangle 6"/>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alpha val="84000"/>
          </a:srgbClr>
        </a:solidFill>
        <a:effectLst/>
      </p:bgPr>
    </p:bg>
    <p:spTree>
      <p:nvGrpSpPr>
        <p:cNvPr id="1" name=""/>
        <p:cNvGrpSpPr/>
        <p:nvPr/>
      </p:nvGrpSpPr>
      <p:grpSpPr>
        <a:xfrm>
          <a:off x="0" y="0"/>
          <a:ext cx="0" cy="0"/>
          <a:chOff x="0" y="0"/>
          <a:chExt cx="0" cy="0"/>
        </a:xfrm>
      </p:grpSpPr>
      <p:sp>
        <p:nvSpPr>
          <p:cNvPr id="2" name="Rectangle 1"/>
          <p:cNvSpPr/>
          <p:nvPr/>
        </p:nvSpPr>
        <p:spPr>
          <a:xfrm>
            <a:off x="838200" y="228600"/>
            <a:ext cx="7620000" cy="8094524"/>
          </a:xfrm>
          <a:prstGeom prst="rect">
            <a:avLst/>
          </a:prstGeom>
        </p:spPr>
        <p:txBody>
          <a:bodyPr wrap="square">
            <a:spAutoFit/>
          </a:bodyPr>
          <a:lstStyle/>
          <a:p>
            <a:pPr marL="342900" indent="-342900" algn="ctr">
              <a:defRPr/>
            </a:pPr>
            <a:r>
              <a:rPr lang="en-US" b="1" dirty="0" smtClean="0">
                <a:solidFill>
                  <a:schemeClr val="bg1"/>
                </a:solidFill>
                <a:latin typeface="Times New Roman" pitchFamily="18" charset="0"/>
                <a:cs typeface="Times New Roman" pitchFamily="18" charset="0"/>
              </a:rPr>
              <a:t>List of maps</a:t>
            </a:r>
            <a:endParaRPr lang="en-US" b="1" dirty="0">
              <a:solidFill>
                <a:schemeClr val="bg1"/>
              </a:solidFill>
              <a:latin typeface="Times New Roman" pitchFamily="18" charset="0"/>
              <a:cs typeface="Times New Roman" pitchFamily="18" charset="0"/>
            </a:endParaRPr>
          </a:p>
          <a:p>
            <a:pPr marL="342900" indent="-342900" algn="just">
              <a:buFont typeface="+mj-lt"/>
              <a:buAutoNum type="arabicPeriod"/>
              <a:defRPr/>
            </a:pPr>
            <a:endParaRPr lang="en-US" sz="1600" b="1" dirty="0">
              <a:solidFill>
                <a:schemeClr val="bg1"/>
              </a:solidFill>
              <a:latin typeface="Times New Roman" pitchFamily="18" charset="0"/>
              <a:cs typeface="Times New Roman" pitchFamily="18" charset="0"/>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From Armenian to the Greco-Roman mythology and volcanic eruptions.</a:t>
            </a: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North Anatolian Fault and East Anatolian Fault, </a:t>
            </a:r>
            <a:r>
              <a:rPr lang="en-US" sz="1600" b="1" dirty="0" err="1" smtClean="0">
                <a:solidFill>
                  <a:schemeClr val="bg1"/>
                </a:solidFill>
                <a:latin typeface="Times New Roman" pitchFamily="18" charset="0"/>
                <a:cs typeface="Times New Roman" pitchFamily="18" charset="0"/>
              </a:rPr>
              <a:t>Bitlis</a:t>
            </a:r>
            <a:r>
              <a:rPr lang="en-US" sz="1600" b="1" dirty="0" smtClean="0">
                <a:solidFill>
                  <a:schemeClr val="bg1"/>
                </a:solidFill>
                <a:latin typeface="Times New Roman" pitchFamily="18" charset="0"/>
                <a:cs typeface="Times New Roman" pitchFamily="18" charset="0"/>
              </a:rPr>
              <a:t>-Zagros Fold and Thrust Belt.</a:t>
            </a:r>
            <a:endParaRPr lang="en-US" sz="1600" b="1" dirty="0" smtClean="0">
              <a:solidFill>
                <a:schemeClr val="bg1"/>
              </a:solidFill>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 Tracing the Origins of Indo-European Languages</a:t>
            </a:r>
            <a:r>
              <a:rPr lang="hy-AM" sz="1600" b="1" dirty="0" smtClean="0">
                <a:solidFill>
                  <a:schemeClr val="bg1"/>
                </a:solidFill>
                <a:latin typeface="Times New Roman" pitchFamily="18" charset="0"/>
                <a:cs typeface="Times New Roman" pitchFamily="18" charset="0"/>
              </a:rPr>
              <a:t>.</a:t>
            </a:r>
            <a:endParaRPr lang="en-US" sz="1600" b="1" dirty="0" smtClean="0">
              <a:solidFill>
                <a:schemeClr val="bg1"/>
              </a:solidFill>
              <a:latin typeface="Times New Roman" pitchFamily="18" charset="0"/>
              <a:cs typeface="Times New Roman" pitchFamily="18" charset="0"/>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The figures show the scheme of supply routes of obsidian, including obsidian mining areas and areas on the periphery, scheme of supply routes of obsidian, location of the obsidian sources in </a:t>
            </a:r>
            <a:r>
              <a:rPr lang="en-US" sz="1600" b="1" dirty="0" err="1" smtClean="0">
                <a:solidFill>
                  <a:schemeClr val="bg1"/>
                </a:solidFill>
                <a:latin typeface="Times New Roman" pitchFamily="18" charset="0"/>
                <a:cs typeface="Times New Roman" pitchFamily="18" charset="0"/>
              </a:rPr>
              <a:t>Araratian</a:t>
            </a:r>
            <a:r>
              <a:rPr lang="en-US" sz="1600" b="1" dirty="0" smtClean="0">
                <a:solidFill>
                  <a:schemeClr val="bg1"/>
                </a:solidFill>
                <a:latin typeface="Times New Roman" pitchFamily="18" charset="0"/>
                <a:cs typeface="Times New Roman" pitchFamily="18" charset="0"/>
              </a:rPr>
              <a:t> Mountains</a:t>
            </a:r>
            <a:r>
              <a:rPr lang="hy-AM" sz="1600" b="1" dirty="0" smtClean="0">
                <a:solidFill>
                  <a:schemeClr val="bg1"/>
                </a:solidFill>
                <a:latin typeface="Times New Roman" pitchFamily="18" charset="0"/>
                <a:cs typeface="Times New Roman" pitchFamily="18" charset="0"/>
              </a:rPr>
              <a:t>.</a:t>
            </a:r>
            <a:endParaRPr lang="en-US" sz="1600" b="1" dirty="0" smtClean="0">
              <a:solidFill>
                <a:schemeClr val="bg1"/>
              </a:solidFill>
              <a:latin typeface="Times New Roman" pitchFamily="18" charset="0"/>
              <a:cs typeface="Times New Roman" pitchFamily="18" charset="0"/>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The area of distribution invariant protolanguage “thinking” (fractal consciousness, cognition) based on the “stone” speech (car, </a:t>
            </a:r>
            <a:r>
              <a:rPr lang="en-US" sz="1600" b="1" dirty="0" err="1" smtClean="0">
                <a:solidFill>
                  <a:schemeClr val="bg1"/>
                </a:solidFill>
                <a:latin typeface="Times New Roman" pitchFamily="18" charset="0"/>
                <a:cs typeface="Times New Roman" pitchFamily="18" charset="0"/>
              </a:rPr>
              <a:t>cr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cer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cor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kir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kur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kyur</a:t>
            </a:r>
            <a:r>
              <a:rPr lang="en-US" sz="1600" b="1" dirty="0" smtClean="0">
                <a:solidFill>
                  <a:schemeClr val="bg1"/>
                </a:solidFill>
                <a:latin typeface="Times New Roman" pitchFamily="18" charset="0"/>
                <a:cs typeface="Times New Roman" pitchFamily="18" charset="0"/>
              </a:rPr>
              <a:t>, gar, </a:t>
            </a:r>
            <a:r>
              <a:rPr lang="en-US" sz="1600" b="1" dirty="0" err="1" smtClean="0">
                <a:solidFill>
                  <a:schemeClr val="bg1"/>
                </a:solidFill>
                <a:latin typeface="Times New Roman" pitchFamily="18" charset="0"/>
                <a:cs typeface="Times New Roman" pitchFamily="18" charset="0"/>
              </a:rPr>
              <a:t>gr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ger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gor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gir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gur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guyr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har</a:t>
            </a:r>
            <a:r>
              <a:rPr lang="en-US" sz="1600" b="1" dirty="0" smtClean="0">
                <a:solidFill>
                  <a:schemeClr val="bg1"/>
                </a:solidFill>
                <a:latin typeface="Times New Roman" pitchFamily="18" charset="0"/>
                <a:cs typeface="Times New Roman" pitchFamily="18" charset="0"/>
              </a:rPr>
              <a:t>, hr, her and </a:t>
            </a:r>
            <a:r>
              <a:rPr lang="en-US" sz="1600" b="1" dirty="0" err="1" smtClean="0">
                <a:solidFill>
                  <a:schemeClr val="bg1"/>
                </a:solidFill>
                <a:latin typeface="Times New Roman" pitchFamily="18" charset="0"/>
                <a:cs typeface="Times New Roman" pitchFamily="18" charset="0"/>
              </a:rPr>
              <a:t>hor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hir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hur</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hyur</a:t>
            </a:r>
            <a:r>
              <a:rPr lang="en-US" sz="1600" b="1" dirty="0" smtClean="0">
                <a:solidFill>
                  <a:schemeClr val="bg1"/>
                </a:solidFill>
                <a:latin typeface="Times New Roman" pitchFamily="18" charset="0"/>
                <a:cs typeface="Times New Roman" pitchFamily="18" charset="0"/>
              </a:rPr>
              <a:t>). </a:t>
            </a:r>
            <a:r>
              <a:rPr lang="en-US" sz="1600" dirty="0" smtClean="0">
                <a:solidFill>
                  <a:schemeClr val="bg1"/>
                </a:solidFill>
                <a:latin typeface="Times New Roman" pitchFamily="18" charset="0"/>
                <a:cs typeface="Times New Roman" pitchFamily="18" charset="0"/>
              </a:rPr>
              <a:t>(</a:t>
            </a:r>
            <a:r>
              <a:rPr lang="en-US" sz="1600" i="1" dirty="0" smtClean="0">
                <a:solidFill>
                  <a:schemeClr val="bg1"/>
                </a:solidFill>
                <a:latin typeface="Times New Roman" pitchFamily="18" charset="0"/>
                <a:cs typeface="Times New Roman" pitchFamily="18" charset="0"/>
              </a:rPr>
              <a:t>by G. </a:t>
            </a:r>
            <a:r>
              <a:rPr lang="en-US" sz="1600" i="1" dirty="0" err="1" smtClean="0">
                <a:solidFill>
                  <a:schemeClr val="bg1"/>
                </a:solidFill>
                <a:latin typeface="Times New Roman" pitchFamily="18" charset="0"/>
                <a:cs typeface="Times New Roman" pitchFamily="18" charset="0"/>
              </a:rPr>
              <a:t>Vahanyan</a:t>
            </a:r>
            <a:r>
              <a:rPr lang="hy-AM" sz="1600" i="1" dirty="0" smtClean="0">
                <a:solidFill>
                  <a:schemeClr val="bg1"/>
                </a:solidFill>
              </a:rPr>
              <a:t>).</a:t>
            </a:r>
            <a:endParaRPr lang="en-US" sz="1600" i="1" dirty="0" smtClean="0">
              <a:solidFill>
                <a:schemeClr val="bg1"/>
              </a:solidFill>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The distribution map of the lakes, towns and cities with names from the root of the "Van“  in Armenia</a:t>
            </a:r>
            <a:r>
              <a:rPr lang="hy-AM" sz="1600" b="1" dirty="0" smtClean="0">
                <a:solidFill>
                  <a:schemeClr val="bg1"/>
                </a:solidFill>
                <a:latin typeface="Times New Roman" pitchFamily="18" charset="0"/>
                <a:cs typeface="Times New Roman" pitchFamily="18" charset="0"/>
              </a:rPr>
              <a:t>.</a:t>
            </a:r>
            <a:endParaRPr lang="en-US" sz="1600" b="1" dirty="0" smtClean="0">
              <a:solidFill>
                <a:schemeClr val="bg1"/>
              </a:solidFill>
              <a:latin typeface="Times New Roman" pitchFamily="18" charset="0"/>
              <a:cs typeface="Times New Roman" pitchFamily="18" charset="0"/>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The area of dissemination of  </a:t>
            </a:r>
            <a:r>
              <a:rPr lang="en-US" sz="1600" b="1" dirty="0" err="1" smtClean="0">
                <a:solidFill>
                  <a:schemeClr val="bg1"/>
                </a:solidFill>
                <a:latin typeface="Times New Roman" pitchFamily="18" charset="0"/>
                <a:cs typeface="Times New Roman" pitchFamily="18" charset="0"/>
              </a:rPr>
              <a:t>Araratian</a:t>
            </a:r>
            <a:r>
              <a:rPr lang="en-US" sz="1600" b="1" dirty="0" smtClean="0">
                <a:solidFill>
                  <a:schemeClr val="bg1"/>
                </a:solidFill>
                <a:latin typeface="Times New Roman" pitchFamily="18" charset="0"/>
                <a:cs typeface="Times New Roman" pitchFamily="18" charset="0"/>
              </a:rPr>
              <a:t> Rock Arts. </a:t>
            </a:r>
            <a:r>
              <a:rPr lang="en-US" sz="1600" dirty="0" smtClean="0">
                <a:solidFill>
                  <a:schemeClr val="bg1"/>
                </a:solidFill>
                <a:latin typeface="Times New Roman" pitchFamily="18" charset="0"/>
                <a:cs typeface="Times New Roman" pitchFamily="18" charset="0"/>
              </a:rPr>
              <a:t>(</a:t>
            </a:r>
            <a:r>
              <a:rPr lang="en-US" sz="1600" i="1" dirty="0" smtClean="0">
                <a:solidFill>
                  <a:schemeClr val="bg1"/>
                </a:solidFill>
                <a:latin typeface="Times New Roman" pitchFamily="18" charset="0"/>
                <a:cs typeface="Times New Roman" pitchFamily="18" charset="0"/>
              </a:rPr>
              <a:t>by K. </a:t>
            </a:r>
            <a:r>
              <a:rPr lang="en-US" sz="1600" i="1" dirty="0" err="1" smtClean="0">
                <a:solidFill>
                  <a:schemeClr val="bg1"/>
                </a:solidFill>
                <a:latin typeface="Times New Roman" pitchFamily="18" charset="0"/>
                <a:cs typeface="Times New Roman" pitchFamily="18" charset="0"/>
              </a:rPr>
              <a:t>Tochatyan</a:t>
            </a:r>
            <a:r>
              <a:rPr lang="hy-AM" sz="1600" i="1" dirty="0" smtClean="0">
                <a:solidFill>
                  <a:schemeClr val="bg1"/>
                </a:solidFill>
              </a:rPr>
              <a:t>).</a:t>
            </a:r>
            <a:endParaRPr lang="en-US" sz="1600" dirty="0" smtClean="0">
              <a:solidFill>
                <a:schemeClr val="bg1"/>
              </a:solidFill>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The area of dissemination of  </a:t>
            </a:r>
            <a:r>
              <a:rPr lang="en-US" sz="1600" b="1" dirty="0" err="1" smtClean="0">
                <a:solidFill>
                  <a:schemeClr val="bg1"/>
                </a:solidFill>
                <a:latin typeface="Times New Roman" pitchFamily="18" charset="0"/>
                <a:cs typeface="Times New Roman" pitchFamily="18" charset="0"/>
              </a:rPr>
              <a:t>Araratian</a:t>
            </a:r>
            <a:r>
              <a:rPr lang="en-US" sz="1600" b="1" dirty="0" smtClean="0">
                <a:solidFill>
                  <a:schemeClr val="bg1"/>
                </a:solidFill>
                <a:latin typeface="Times New Roman" pitchFamily="18" charset="0"/>
                <a:cs typeface="Times New Roman" pitchFamily="18" charset="0"/>
              </a:rPr>
              <a:t> Rock Arts. </a:t>
            </a:r>
            <a:r>
              <a:rPr lang="en-US" sz="1600" dirty="0" smtClean="0">
                <a:solidFill>
                  <a:schemeClr val="bg1"/>
                </a:solidFill>
                <a:latin typeface="Times New Roman" pitchFamily="18" charset="0"/>
                <a:cs typeface="Times New Roman" pitchFamily="18" charset="0"/>
              </a:rPr>
              <a:t>(</a:t>
            </a:r>
            <a:r>
              <a:rPr lang="en-US" sz="1600" i="1" dirty="0" smtClean="0">
                <a:solidFill>
                  <a:schemeClr val="bg1"/>
                </a:solidFill>
                <a:latin typeface="Times New Roman" pitchFamily="18" charset="0"/>
                <a:cs typeface="Times New Roman" pitchFamily="18" charset="0"/>
              </a:rPr>
              <a:t>by M. </a:t>
            </a:r>
            <a:r>
              <a:rPr lang="en-US" sz="1600" i="1" dirty="0" err="1" smtClean="0">
                <a:solidFill>
                  <a:schemeClr val="bg1"/>
                </a:solidFill>
                <a:latin typeface="Times New Roman" pitchFamily="18" charset="0"/>
                <a:cs typeface="Times New Roman" pitchFamily="18" charset="0"/>
              </a:rPr>
              <a:t>Farajova</a:t>
            </a:r>
            <a:r>
              <a:rPr lang="hy-AM" sz="1600" i="1" dirty="0" smtClean="0">
                <a:solidFill>
                  <a:schemeClr val="bg1"/>
                </a:solidFill>
                <a:cs typeface="Times New Roman" pitchFamily="18" charset="0"/>
              </a:rPr>
              <a:t>).</a:t>
            </a:r>
            <a:endParaRPr lang="en-US" sz="1600" i="1" dirty="0" smtClean="0">
              <a:solidFill>
                <a:schemeClr val="bg1"/>
              </a:solidFill>
              <a:cs typeface="Times New Roman" pitchFamily="18" charset="0"/>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Area of dissemination of </a:t>
            </a:r>
            <a:r>
              <a:rPr lang="en-US" sz="1600" b="1" dirty="0" err="1" smtClean="0">
                <a:solidFill>
                  <a:schemeClr val="bg1"/>
                </a:solidFill>
                <a:latin typeface="Times New Roman" pitchFamily="18" charset="0"/>
                <a:cs typeface="Times New Roman" pitchFamily="18" charset="0"/>
              </a:rPr>
              <a:t>petroglyphs</a:t>
            </a:r>
            <a:r>
              <a:rPr lang="en-US" sz="1600" b="1" dirty="0" smtClean="0">
                <a:solidFill>
                  <a:schemeClr val="bg1"/>
                </a:solidFill>
                <a:latin typeface="Times New Roman" pitchFamily="18" charset="0"/>
                <a:cs typeface="Times New Roman" pitchFamily="18" charset="0"/>
              </a:rPr>
              <a:t> of South – Eastern Anatolia (Turkey),</a:t>
            </a:r>
            <a:br>
              <a:rPr lang="en-US" sz="1600" b="1" dirty="0" smtClean="0">
                <a:solidFill>
                  <a:schemeClr val="bg1"/>
                </a:solidFill>
                <a:latin typeface="Times New Roman" pitchFamily="18" charset="0"/>
                <a:cs typeface="Times New Roman" pitchFamily="18" charset="0"/>
              </a:rPr>
            </a:br>
            <a:r>
              <a:rPr lang="en-US" sz="1600" b="1" dirty="0" smtClean="0">
                <a:solidFill>
                  <a:schemeClr val="bg1"/>
                </a:solidFill>
                <a:latin typeface="Times New Roman" pitchFamily="18" charset="0"/>
                <a:cs typeface="Times New Roman" pitchFamily="18" charset="0"/>
              </a:rPr>
              <a:t> near Van. </a:t>
            </a:r>
            <a:r>
              <a:rPr lang="en-US" sz="1600" dirty="0" smtClean="0">
                <a:solidFill>
                  <a:schemeClr val="bg1"/>
                </a:solidFill>
                <a:latin typeface="Times New Roman" pitchFamily="18" charset="0"/>
                <a:cs typeface="Times New Roman" pitchFamily="18" charset="0"/>
              </a:rPr>
              <a:t>Map from </a:t>
            </a:r>
            <a:r>
              <a:rPr lang="en-US" sz="1600" i="1" dirty="0" err="1" smtClean="0">
                <a:solidFill>
                  <a:schemeClr val="bg1"/>
                </a:solidFill>
                <a:latin typeface="Times New Roman" pitchFamily="18" charset="0"/>
                <a:cs typeface="Times New Roman" pitchFamily="18" charset="0"/>
              </a:rPr>
              <a:t>Bolletino</a:t>
            </a:r>
            <a:r>
              <a:rPr lang="en-US" sz="1600" i="1" dirty="0" smtClean="0">
                <a:solidFill>
                  <a:schemeClr val="bg1"/>
                </a:solidFill>
                <a:latin typeface="Times New Roman" pitchFamily="18" charset="0"/>
                <a:cs typeface="Times New Roman" pitchFamily="18" charset="0"/>
              </a:rPr>
              <a:t> dell CCSP, Vol. </a:t>
            </a:r>
            <a:r>
              <a:rPr lang="en-US" sz="1600" dirty="0" err="1" smtClean="0">
                <a:solidFill>
                  <a:schemeClr val="bg1"/>
                </a:solidFill>
                <a:latin typeface="Times New Roman" pitchFamily="18" charset="0"/>
                <a:cs typeface="Times New Roman" pitchFamily="18" charset="0"/>
              </a:rPr>
              <a:t>Quatro</a:t>
            </a:r>
            <a:r>
              <a:rPr lang="en-US" sz="1600" dirty="0" smtClean="0">
                <a:solidFill>
                  <a:schemeClr val="bg1"/>
                </a:solidFill>
                <a:latin typeface="Times New Roman" pitchFamily="18" charset="0"/>
                <a:cs typeface="Times New Roman" pitchFamily="18" charset="0"/>
              </a:rPr>
              <a:t>, </a:t>
            </a:r>
            <a:r>
              <a:rPr lang="en-US" sz="1600" i="1" dirty="0" smtClean="0">
                <a:solidFill>
                  <a:schemeClr val="bg1"/>
                </a:solidFill>
                <a:latin typeface="Times New Roman" pitchFamily="18" charset="0"/>
                <a:cs typeface="Times New Roman" pitchFamily="18" charset="0"/>
              </a:rPr>
              <a:t>Capo </a:t>
            </a:r>
            <a:r>
              <a:rPr lang="en-US" sz="1600" i="1" dirty="0" err="1" smtClean="0">
                <a:solidFill>
                  <a:schemeClr val="bg1"/>
                </a:solidFill>
                <a:latin typeface="Times New Roman" pitchFamily="18" charset="0"/>
                <a:cs typeface="Times New Roman" pitchFamily="18" charset="0"/>
              </a:rPr>
              <a:t>di</a:t>
            </a:r>
            <a:r>
              <a:rPr lang="en-US" sz="1600" i="1" dirty="0" smtClean="0">
                <a:solidFill>
                  <a:schemeClr val="bg1"/>
                </a:solidFill>
                <a:latin typeface="Times New Roman" pitchFamily="18" charset="0"/>
                <a:cs typeface="Times New Roman" pitchFamily="18" charset="0"/>
              </a:rPr>
              <a:t> Ponte 1972</a:t>
            </a:r>
            <a:r>
              <a:rPr lang="en-US" sz="1600" dirty="0" smtClean="0">
                <a:solidFill>
                  <a:schemeClr val="bg1"/>
                </a:solidFill>
                <a:latin typeface="Times New Roman" pitchFamily="18" charset="0"/>
                <a:cs typeface="Times New Roman" pitchFamily="18" charset="0"/>
              </a:rPr>
              <a:t> (</a:t>
            </a:r>
            <a:r>
              <a:rPr lang="en-US" sz="1600" i="1" dirty="0" smtClean="0">
                <a:solidFill>
                  <a:schemeClr val="bg1"/>
                </a:solidFill>
                <a:latin typeface="Times New Roman" pitchFamily="18" charset="0"/>
                <a:cs typeface="Times New Roman" pitchFamily="18" charset="0"/>
              </a:rPr>
              <a:t>by </a:t>
            </a:r>
            <a:r>
              <a:rPr lang="en-US" sz="1600" i="1" dirty="0" err="1" smtClean="0">
                <a:solidFill>
                  <a:schemeClr val="bg1"/>
                </a:solidFill>
                <a:latin typeface="Times New Roman" pitchFamily="18" charset="0"/>
                <a:cs typeface="Times New Roman" pitchFamily="18" charset="0"/>
              </a:rPr>
              <a:t>prof</a:t>
            </a:r>
            <a:r>
              <a:rPr lang="en-US" sz="1600" i="1" dirty="0" smtClean="0">
                <a:solidFill>
                  <a:schemeClr val="bg1"/>
                </a:solidFill>
                <a:latin typeface="Times New Roman" pitchFamily="18" charset="0"/>
                <a:cs typeface="Times New Roman" pitchFamily="18" charset="0"/>
              </a:rPr>
              <a:t>.</a:t>
            </a:r>
            <a:r>
              <a:rPr lang="en-US" sz="1600" dirty="0" smtClean="0">
                <a:solidFill>
                  <a:schemeClr val="bg1"/>
                </a:solidFill>
                <a:latin typeface="Times New Roman" pitchFamily="18" charset="0"/>
                <a:cs typeface="Times New Roman" pitchFamily="18" charset="0"/>
              </a:rPr>
              <a:t> </a:t>
            </a:r>
            <a:r>
              <a:rPr lang="en-US" sz="1600" i="1" dirty="0" smtClean="0">
                <a:solidFill>
                  <a:schemeClr val="bg1"/>
                </a:solidFill>
                <a:latin typeface="Times New Roman" pitchFamily="18" charset="0"/>
                <a:cs typeface="Times New Roman" pitchFamily="18" charset="0"/>
              </a:rPr>
              <a:t>E. </a:t>
            </a:r>
            <a:r>
              <a:rPr lang="en-US" sz="1600" i="1" dirty="0" err="1" smtClean="0">
                <a:solidFill>
                  <a:schemeClr val="bg1"/>
                </a:solidFill>
                <a:latin typeface="Times New Roman" pitchFamily="18" charset="0"/>
                <a:cs typeface="Times New Roman" pitchFamily="18" charset="0"/>
              </a:rPr>
              <a:t>Anati</a:t>
            </a:r>
            <a:r>
              <a:rPr lang="en-US" sz="1600" dirty="0" smtClean="0">
                <a:solidFill>
                  <a:schemeClr val="bg1"/>
                </a:solidFill>
                <a:latin typeface="Times New Roman" pitchFamily="18" charset="0"/>
                <a:cs typeface="Times New Roman" pitchFamily="18" charset="0"/>
              </a:rPr>
              <a:t>).</a:t>
            </a:r>
          </a:p>
          <a:p>
            <a:pPr marL="342900" indent="-342900" algn="just">
              <a:buFont typeface="+mj-lt"/>
              <a:buAutoNum type="arabicPeriod"/>
              <a:defRPr/>
            </a:pPr>
            <a:r>
              <a:rPr lang="ru-RU" sz="1600" b="1" dirty="0" smtClean="0">
                <a:solidFill>
                  <a:schemeClr val="bg1"/>
                </a:solidFill>
                <a:latin typeface="Times New Roman" pitchFamily="18" charset="0"/>
                <a:cs typeface="Times New Roman" pitchFamily="18" charset="0"/>
              </a:rPr>
              <a:t> </a:t>
            </a:r>
            <a:r>
              <a:rPr lang="en-US" sz="1600" b="1" dirty="0" smtClean="0">
                <a:solidFill>
                  <a:schemeClr val="bg1"/>
                </a:solidFill>
                <a:latin typeface="Times New Roman" pitchFamily="18" charset="0"/>
                <a:cs typeface="Times New Roman" pitchFamily="18" charset="0"/>
              </a:rPr>
              <a:t>The updated map of the spread of rock arts in the territory of historical Armenia, regions of Anatolia and Iran </a:t>
            </a:r>
            <a:endParaRPr lang="en-US" sz="1600" dirty="0" smtClean="0">
              <a:solidFill>
                <a:schemeClr val="bg1"/>
              </a:solidFill>
              <a:latin typeface="Times New Roman" pitchFamily="18" charset="0"/>
              <a:cs typeface="Times New Roman" pitchFamily="18" charset="0"/>
            </a:endParaRP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The origin and dispersal of species of livestock.</a:t>
            </a:r>
          </a:p>
          <a:p>
            <a:pPr marL="342900" indent="-342900" algn="just">
              <a:buFont typeface="+mj-lt"/>
              <a:buAutoNum type="arabicPeriod"/>
              <a:defRPr/>
            </a:pPr>
            <a:r>
              <a:rPr lang="en-US" sz="1600" b="1" dirty="0" smtClean="0">
                <a:solidFill>
                  <a:schemeClr val="bg1"/>
                </a:solidFill>
                <a:latin typeface="Times New Roman" pitchFamily="18" charset="0"/>
                <a:cs typeface="Times New Roman" pitchFamily="18" charset="0"/>
              </a:rPr>
              <a:t>The integrated model of agricultural areas Neolithic culture in the Mediterranean basin.</a:t>
            </a:r>
          </a:p>
          <a:p>
            <a:pPr marL="342900" indent="-342900" algn="just">
              <a:buFont typeface="+mj-lt"/>
              <a:buAutoNum type="arabicPeriod"/>
              <a:defRPr/>
            </a:pPr>
            <a:endParaRPr lang="en-US" sz="1600" b="1" dirty="0" smtClean="0">
              <a:solidFill>
                <a:schemeClr val="bg1"/>
              </a:solidFill>
            </a:endParaRPr>
          </a:p>
          <a:p>
            <a:pPr marL="342900" indent="-342900" algn="just">
              <a:buFont typeface="+mj-lt"/>
              <a:buAutoNum type="arabicPeriod"/>
              <a:defRPr/>
            </a:pPr>
            <a:endParaRPr lang="en-US" sz="1600" b="1" dirty="0" smtClean="0">
              <a:solidFill>
                <a:schemeClr val="bg1"/>
              </a:solidFill>
              <a:latin typeface="Times New Roman" pitchFamily="18" charset="0"/>
              <a:cs typeface="Times New Roman" pitchFamily="18" charset="0"/>
            </a:endParaRPr>
          </a:p>
          <a:p>
            <a:pPr>
              <a:defRPr/>
            </a:pPr>
            <a:endParaRPr lang="en-US" dirty="0">
              <a:solidFill>
                <a:schemeClr val="bg1"/>
              </a:solidFill>
              <a:latin typeface="Times New Roman" pitchFamily="18" charset="0"/>
              <a:cs typeface="Times New Roman" pitchFamily="18" charset="0"/>
            </a:endParaRPr>
          </a:p>
          <a:p>
            <a:pPr>
              <a:defRPr/>
            </a:pPr>
            <a:r>
              <a:rPr lang="en-US" b="1" dirty="0">
                <a:solidFill>
                  <a:schemeClr val="bg1"/>
                </a:solidFill>
                <a:latin typeface="Times New Roman" pitchFamily="18" charset="0"/>
                <a:cs typeface="Times New Roman" pitchFamily="18" charset="0"/>
              </a:rPr>
              <a:t/>
            </a:r>
            <a:br>
              <a:rPr lang="en-US" b="1" dirty="0">
                <a:solidFill>
                  <a:schemeClr val="bg1"/>
                </a:solidFill>
                <a:latin typeface="Times New Roman" pitchFamily="18" charset="0"/>
                <a:cs typeface="Times New Roman" pitchFamily="18" charset="0"/>
              </a:rPr>
            </a:br>
            <a:endParaRPr lang="en-US" dirty="0">
              <a:solidFill>
                <a:schemeClr val="bg1"/>
              </a:solidFill>
              <a:latin typeface="Times New Roman" pitchFamily="18" charset="0"/>
              <a:cs typeface="Times New Roman" pitchFamily="18" charset="0"/>
            </a:endParaRPr>
          </a:p>
          <a:p>
            <a:pPr>
              <a:defRPr/>
            </a:pPr>
            <a:endParaRPr lang="en-US" dirty="0">
              <a:solidFill>
                <a:schemeClr val="bg1"/>
              </a:solidFill>
              <a:latin typeface="Times New Roman" pitchFamily="18" charset="0"/>
              <a:cs typeface="Times New Roman" pitchFamily="18" charset="0"/>
            </a:endParaRPr>
          </a:p>
          <a:p>
            <a:pPr>
              <a:defRPr/>
            </a:pP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E2227D1-67CE-418F-99D9-608EF572C5A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E57653-3E58-4892-A7ED-712530ACC680}" type="slidenum">
              <a:rPr kumimoji="0" lang="en-US" smtClean="0"/>
              <a:pPr/>
              <a:t>14</a:t>
            </a:fld>
            <a:endParaRPr kumimoji="0" lang="en-US"/>
          </a:p>
        </p:txBody>
      </p:sp>
      <p:sp>
        <p:nvSpPr>
          <p:cNvPr id="6" name="Title 5"/>
          <p:cNvSpPr>
            <a:spLocks noGrp="1"/>
          </p:cNvSpPr>
          <p:nvPr>
            <p:ph type="title"/>
          </p:nvPr>
        </p:nvSpPr>
        <p:spPr>
          <a:xfrm>
            <a:off x="3352800" y="2133600"/>
            <a:ext cx="2667000" cy="1219200"/>
          </a:xfrm>
        </p:spPr>
        <p:txBody>
          <a:bodyPr>
            <a:normAutofit fontScale="90000"/>
          </a:bodyPr>
          <a:lstStyle/>
          <a:p>
            <a:r>
              <a:rPr smtClean="0">
                <a:solidFill>
                  <a:schemeClr val="bg1"/>
                </a:solidFill>
                <a:latin typeface="ArTarumianGovazd" pitchFamily="66" charset="0"/>
              </a:rPr>
              <a:t>Thank you!</a:t>
            </a:r>
            <a:br>
              <a:rPr smtClean="0">
                <a:solidFill>
                  <a:schemeClr val="bg1"/>
                </a:solidFill>
                <a:latin typeface="ArTarumianGovazd" pitchFamily="66" charset="0"/>
              </a:rPr>
            </a:br>
            <a:endParaRPr lang="en-US" dirty="0">
              <a:solidFill>
                <a:schemeClr val="bg1"/>
              </a:solidFill>
              <a:latin typeface="ArTarumianGovazd" pitchFamily="66" charset="0"/>
            </a:endParaRPr>
          </a:p>
        </p:txBody>
      </p:sp>
      <p:sp>
        <p:nvSpPr>
          <p:cNvPr id="4" name="Rectangle 3"/>
          <p:cNvSpPr/>
          <p:nvPr/>
        </p:nvSpPr>
        <p:spPr>
          <a:xfrm>
            <a:off x="2286000" y="2967335"/>
            <a:ext cx="4572000" cy="923330"/>
          </a:xfrm>
          <a:prstGeom prst="rect">
            <a:avLst/>
          </a:prstGeom>
        </p:spPr>
        <p:txBody>
          <a:bodyPr>
            <a:spAutoFit/>
          </a:bodyPr>
          <a:lstStyle/>
          <a:p>
            <a:pPr algn="ctr"/>
            <a:r>
              <a:rPr lang="en-US" b="1" dirty="0" err="1" smtClean="0">
                <a:solidFill>
                  <a:schemeClr val="accent1">
                    <a:lumMod val="40000"/>
                    <a:lumOff val="60000"/>
                  </a:schemeClr>
                </a:solidFill>
              </a:rPr>
              <a:t>Тo</a:t>
            </a:r>
            <a:r>
              <a:rPr lang="en-US" b="1" dirty="0" smtClean="0">
                <a:solidFill>
                  <a:schemeClr val="accent1">
                    <a:lumMod val="40000"/>
                    <a:lumOff val="60000"/>
                  </a:schemeClr>
                </a:solidFill>
              </a:rPr>
              <a:t> meet </a:t>
            </a:r>
            <a:r>
              <a:rPr lang="hy-AM" b="1" dirty="0" smtClean="0">
                <a:solidFill>
                  <a:schemeClr val="accent1">
                    <a:lumMod val="40000"/>
                    <a:lumOff val="60000"/>
                  </a:schemeClr>
                </a:solidFill>
              </a:rPr>
              <a:t/>
            </a:r>
            <a:br>
              <a:rPr lang="hy-AM" b="1" dirty="0" smtClean="0">
                <a:solidFill>
                  <a:schemeClr val="accent1">
                    <a:lumMod val="40000"/>
                    <a:lumOff val="60000"/>
                  </a:schemeClr>
                </a:solidFill>
              </a:rPr>
            </a:br>
            <a:r>
              <a:rPr lang="hy-AM" b="1" dirty="0" smtClean="0">
                <a:solidFill>
                  <a:schemeClr val="accent1">
                    <a:lumMod val="40000"/>
                    <a:lumOff val="60000"/>
                  </a:schemeClr>
                </a:solidFill>
              </a:rPr>
              <a:t>at the </a:t>
            </a:r>
            <a:r>
              <a:rPr lang="en-US" b="1" dirty="0" smtClean="0">
                <a:solidFill>
                  <a:schemeClr val="accent1">
                    <a:lumMod val="40000"/>
                    <a:lumOff val="60000"/>
                  </a:schemeClr>
                </a:solidFill>
              </a:rPr>
              <a:t>XXV</a:t>
            </a:r>
            <a:r>
              <a:rPr lang="hy-AM" b="1" dirty="0" smtClean="0">
                <a:solidFill>
                  <a:schemeClr val="accent1">
                    <a:lumMod val="40000"/>
                    <a:lumOff val="60000"/>
                  </a:schemeClr>
                </a:solidFill>
              </a:rPr>
              <a:t>I</a:t>
            </a:r>
            <a:r>
              <a:rPr lang="en-US" b="1" dirty="0" smtClean="0">
                <a:solidFill>
                  <a:schemeClr val="accent1">
                    <a:lumMod val="40000"/>
                    <a:lumOff val="60000"/>
                  </a:schemeClr>
                </a:solidFill>
              </a:rPr>
              <a:t>  </a:t>
            </a:r>
            <a:r>
              <a:rPr lang="en-US" b="1" dirty="0" err="1" smtClean="0">
                <a:solidFill>
                  <a:schemeClr val="accent1">
                    <a:lumMod val="40000"/>
                    <a:lumOff val="60000"/>
                  </a:schemeClr>
                </a:solidFill>
              </a:rPr>
              <a:t>Valcamonica</a:t>
            </a:r>
            <a:r>
              <a:rPr lang="en-US" b="1" dirty="0" smtClean="0">
                <a:solidFill>
                  <a:schemeClr val="accent1">
                    <a:lumMod val="40000"/>
                    <a:lumOff val="60000"/>
                  </a:schemeClr>
                </a:solidFill>
              </a:rPr>
              <a:t> Symposium</a:t>
            </a:r>
            <a:r>
              <a:rPr lang="hy-AM" b="1" dirty="0" smtClean="0">
                <a:solidFill>
                  <a:schemeClr val="accent1">
                    <a:lumMod val="40000"/>
                    <a:lumOff val="60000"/>
                  </a:schemeClr>
                </a:solidFill>
              </a:rPr>
              <a:t>...</a:t>
            </a:r>
            <a:r>
              <a:rPr lang="en-US" b="1" dirty="0" smtClean="0">
                <a:solidFill>
                  <a:schemeClr val="accent1">
                    <a:lumMod val="40000"/>
                    <a:lumOff val="60000"/>
                  </a:schemeClr>
                </a:solidFill>
              </a:rPr>
              <a:t>  </a:t>
            </a:r>
            <a:br>
              <a:rPr lang="en-US" b="1" dirty="0" smtClean="0">
                <a:solidFill>
                  <a:schemeClr val="accent1">
                    <a:lumMod val="40000"/>
                    <a:lumOff val="60000"/>
                  </a:schemeClr>
                </a:solidFill>
              </a:rPr>
            </a:br>
            <a:r>
              <a:rPr lang="en-US" b="1" dirty="0" smtClean="0">
                <a:solidFill>
                  <a:schemeClr val="accent1">
                    <a:lumMod val="40000"/>
                    <a:lumOff val="60000"/>
                  </a:schemeClr>
                </a:solidFill>
              </a:rPr>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people.gif"/>
          <p:cNvPicPr>
            <a:picLocks noChangeAspect="1"/>
          </p:cNvPicPr>
          <p:nvPr/>
        </p:nvPicPr>
        <p:blipFill>
          <a:blip r:embed="rId3"/>
          <a:srcRect/>
          <a:stretch>
            <a:fillRect/>
          </a:stretch>
        </p:blipFill>
        <p:spPr bwMode="auto">
          <a:xfrm>
            <a:off x="7239000" y="2676525"/>
            <a:ext cx="361950" cy="600075"/>
          </a:xfrm>
          <a:prstGeom prst="rect">
            <a:avLst/>
          </a:prstGeom>
          <a:noFill/>
          <a:ln w="9525">
            <a:noFill/>
            <a:miter lim="800000"/>
            <a:headEnd/>
            <a:tailEnd/>
          </a:ln>
        </p:spPr>
      </p:pic>
      <p:pic>
        <p:nvPicPr>
          <p:cNvPr id="11" name="Picture 10" descr="people.gif"/>
          <p:cNvPicPr>
            <a:picLocks noChangeAspect="1"/>
          </p:cNvPicPr>
          <p:nvPr/>
        </p:nvPicPr>
        <p:blipFill>
          <a:blip r:embed="rId4"/>
          <a:srcRect/>
          <a:stretch>
            <a:fillRect/>
          </a:stretch>
        </p:blipFill>
        <p:spPr bwMode="auto">
          <a:xfrm>
            <a:off x="7239000" y="2667000"/>
            <a:ext cx="361950" cy="600075"/>
          </a:xfrm>
          <a:prstGeom prst="rect">
            <a:avLst/>
          </a:prstGeom>
          <a:noFill/>
          <a:ln w="9525">
            <a:noFill/>
            <a:miter lim="800000"/>
            <a:headEnd/>
            <a:tailEnd/>
          </a:ln>
        </p:spPr>
      </p:pic>
      <p:pic>
        <p:nvPicPr>
          <p:cNvPr id="12" name="Picture 11" descr="people.gif"/>
          <p:cNvPicPr>
            <a:picLocks noChangeAspect="1"/>
          </p:cNvPicPr>
          <p:nvPr/>
        </p:nvPicPr>
        <p:blipFill>
          <a:blip r:embed="rId4"/>
          <a:srcRect/>
          <a:stretch>
            <a:fillRect/>
          </a:stretch>
        </p:blipFill>
        <p:spPr bwMode="auto">
          <a:xfrm>
            <a:off x="7239000" y="2667000"/>
            <a:ext cx="361950" cy="600075"/>
          </a:xfrm>
          <a:prstGeom prst="rect">
            <a:avLst/>
          </a:prstGeom>
          <a:noFill/>
          <a:ln w="9525">
            <a:noFill/>
            <a:miter lim="800000"/>
            <a:headEnd/>
            <a:tailEnd/>
          </a:ln>
        </p:spPr>
      </p:pic>
      <p:pic>
        <p:nvPicPr>
          <p:cNvPr id="14" name="Picture 13" descr="people.gif"/>
          <p:cNvPicPr>
            <a:picLocks noChangeAspect="1"/>
          </p:cNvPicPr>
          <p:nvPr/>
        </p:nvPicPr>
        <p:blipFill>
          <a:blip r:embed="rId4"/>
          <a:srcRect/>
          <a:stretch>
            <a:fillRect/>
          </a:stretch>
        </p:blipFill>
        <p:spPr bwMode="auto">
          <a:xfrm>
            <a:off x="7239000" y="2667000"/>
            <a:ext cx="361950" cy="600075"/>
          </a:xfrm>
          <a:prstGeom prst="rect">
            <a:avLst/>
          </a:prstGeom>
          <a:noFill/>
          <a:ln w="9525">
            <a:noFill/>
            <a:miter lim="800000"/>
            <a:headEnd/>
            <a:tailEnd/>
          </a:ln>
        </p:spPr>
      </p:pic>
      <p:pic>
        <p:nvPicPr>
          <p:cNvPr id="15" name="Picture 14" descr="people.gif"/>
          <p:cNvPicPr>
            <a:picLocks noChangeAspect="1"/>
          </p:cNvPicPr>
          <p:nvPr/>
        </p:nvPicPr>
        <p:blipFill>
          <a:blip r:embed="rId4"/>
          <a:srcRect/>
          <a:stretch>
            <a:fillRect/>
          </a:stretch>
        </p:blipFill>
        <p:spPr bwMode="auto">
          <a:xfrm>
            <a:off x="7239000" y="2667000"/>
            <a:ext cx="361950" cy="600075"/>
          </a:xfrm>
          <a:prstGeom prst="rect">
            <a:avLst/>
          </a:prstGeom>
          <a:noFill/>
          <a:ln w="9525">
            <a:noFill/>
            <a:miter lim="800000"/>
            <a:headEnd/>
            <a:tailEnd/>
          </a:ln>
        </p:spPr>
      </p:pic>
      <p:cxnSp>
        <p:nvCxnSpPr>
          <p:cNvPr id="19" name="Straight Arrow Connector 18"/>
          <p:cNvCxnSpPr/>
          <p:nvPr/>
        </p:nvCxnSpPr>
        <p:spPr>
          <a:xfrm rot="10800000" flipV="1">
            <a:off x="4267200" y="4495800"/>
            <a:ext cx="1828800" cy="1066800"/>
          </a:xfrm>
          <a:prstGeom prst="straightConnector1">
            <a:avLst/>
          </a:prstGeom>
          <a:ln w="25400">
            <a:solidFill>
              <a:srgbClr val="FF99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V="1">
            <a:off x="6667500" y="2400300"/>
            <a:ext cx="914400" cy="533400"/>
          </a:xfrm>
          <a:prstGeom prst="straightConnector1">
            <a:avLst/>
          </a:prstGeom>
          <a:ln w="25400">
            <a:solidFill>
              <a:srgbClr val="FF99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391400" y="2895600"/>
            <a:ext cx="1219200" cy="228600"/>
          </a:xfrm>
          <a:prstGeom prst="straightConnector1">
            <a:avLst/>
          </a:prstGeom>
          <a:ln w="25400">
            <a:solidFill>
              <a:srgbClr val="FF99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6515100" y="4000500"/>
            <a:ext cx="2590800" cy="838200"/>
          </a:xfrm>
          <a:prstGeom prst="straightConnector1">
            <a:avLst/>
          </a:prstGeom>
          <a:ln w="25400">
            <a:solidFill>
              <a:srgbClr val="FF99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1828800" y="1447800"/>
            <a:ext cx="2286000" cy="1295400"/>
          </a:xfrm>
          <a:prstGeom prst="straightConnector1">
            <a:avLst/>
          </a:prstGeom>
          <a:ln w="25400">
            <a:solidFill>
              <a:srgbClr val="FF99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057900" y="3162300"/>
            <a:ext cx="1371600" cy="1295400"/>
          </a:xfrm>
          <a:prstGeom prst="line">
            <a:avLst/>
          </a:prstGeom>
          <a:ln w="25400">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0" y="2743200"/>
            <a:ext cx="3276600" cy="381000"/>
          </a:xfrm>
          <a:prstGeom prst="line">
            <a:avLst/>
          </a:prstGeom>
          <a:ln w="25400">
            <a:solidFill>
              <a:srgbClr val="FF9933"/>
            </a:solidFill>
            <a:prstDash val="dash"/>
          </a:ln>
        </p:spPr>
        <p:style>
          <a:lnRef idx="1">
            <a:schemeClr val="accent1"/>
          </a:lnRef>
          <a:fillRef idx="0">
            <a:schemeClr val="accent1"/>
          </a:fillRef>
          <a:effectRef idx="0">
            <a:schemeClr val="accent1"/>
          </a:effectRef>
          <a:fontRef idx="minor">
            <a:schemeClr val="tx1"/>
          </a:fontRef>
        </p:style>
      </p:cxnSp>
      <p:pic>
        <p:nvPicPr>
          <p:cNvPr id="18" name="Picture 17" descr="Vesuvius1822scrope anim1.gif"/>
          <p:cNvPicPr>
            <a:picLocks noChangeAspect="1"/>
          </p:cNvPicPr>
          <p:nvPr/>
        </p:nvPicPr>
        <p:blipFill>
          <a:blip r:embed="rId5"/>
          <a:srcRect/>
          <a:stretch>
            <a:fillRect/>
          </a:stretch>
        </p:blipFill>
        <p:spPr bwMode="auto">
          <a:xfrm>
            <a:off x="6629400" y="1809750"/>
            <a:ext cx="1433513" cy="1390650"/>
          </a:xfrm>
          <a:prstGeom prst="rect">
            <a:avLst/>
          </a:prstGeom>
          <a:noFill/>
          <a:ln w="9525">
            <a:noFill/>
            <a:miter lim="800000"/>
            <a:headEnd/>
            <a:tailEnd/>
          </a:ln>
        </p:spPr>
      </p:pic>
      <p:sp>
        <p:nvSpPr>
          <p:cNvPr id="16" name="TextBox 15"/>
          <p:cNvSpPr txBox="1"/>
          <p:nvPr/>
        </p:nvSpPr>
        <p:spPr>
          <a:xfrm>
            <a:off x="685800" y="152400"/>
            <a:ext cx="7808100" cy="46166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2400" b="1" spc="150" dirty="0" smtClean="0">
                <a:ln w="11430"/>
                <a:solidFill>
                  <a:srgbClr val="FF9933"/>
                </a:solidFill>
                <a:effectLst>
                  <a:outerShdw blurRad="25400" algn="tl" rotWithShape="0">
                    <a:srgbClr val="000000">
                      <a:alpha val="43000"/>
                    </a:srgbClr>
                  </a:outerShdw>
                </a:effectLst>
                <a:latin typeface="Times New Roman" pitchFamily="18" charset="0"/>
                <a:cs typeface="Times New Roman" pitchFamily="18" charset="0"/>
              </a:rPr>
              <a:t>The Area of Dissemination of </a:t>
            </a:r>
            <a:r>
              <a:rPr lang="en-US" sz="2400" b="1" spc="150" dirty="0" err="1" smtClean="0">
                <a:ln w="11430"/>
                <a:solidFill>
                  <a:srgbClr val="FF9933"/>
                </a:solidFill>
                <a:effectLst>
                  <a:outerShdw blurRad="25400" algn="tl" rotWithShape="0">
                    <a:srgbClr val="000000">
                      <a:alpha val="43000"/>
                    </a:srgbClr>
                  </a:outerShdw>
                </a:effectLst>
                <a:latin typeface="Times New Roman" pitchFamily="18" charset="0"/>
                <a:cs typeface="Times New Roman" pitchFamily="18" charset="0"/>
              </a:rPr>
              <a:t>Araratian</a:t>
            </a:r>
            <a:r>
              <a:rPr lang="en-US" sz="2400" b="1" spc="150" dirty="0" smtClean="0">
                <a:ln w="11430"/>
                <a:solidFill>
                  <a:srgbClr val="FF9933"/>
                </a:solidFill>
                <a:effectLst>
                  <a:outerShdw blurRad="25400" algn="tl" rotWithShape="0">
                    <a:srgbClr val="000000">
                      <a:alpha val="43000"/>
                    </a:srgbClr>
                  </a:outerShdw>
                </a:effectLst>
                <a:latin typeface="Times New Roman" pitchFamily="18" charset="0"/>
                <a:cs typeface="Times New Roman" pitchFamily="18" charset="0"/>
              </a:rPr>
              <a:t> Rock Arts</a:t>
            </a:r>
            <a:endParaRPr lang="en-US" sz="2400" b="1" spc="150" dirty="0">
              <a:ln w="11430"/>
              <a:solidFill>
                <a:srgbClr val="FF9933"/>
              </a:solidFill>
              <a:effectLst>
                <a:outerShdw blurRad="25400" algn="tl" rotWithShape="0">
                  <a:srgbClr val="000000">
                    <a:alpha val="43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2000"/>
                                        <p:tgtEl>
                                          <p:spTgt spid="18"/>
                                        </p:tgtEl>
                                      </p:cBhvr>
                                    </p:animEffect>
                                    <p:set>
                                      <p:cBhvr>
                                        <p:cTn id="12" dur="1" fill="hold">
                                          <p:stCondLst>
                                            <p:cond delay="19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1000"/>
                                        <p:tgtEl>
                                          <p:spTgt spid="14"/>
                                        </p:tgtEl>
                                      </p:cBhvr>
                                    </p:animEffect>
                                  </p:childTnLst>
                                </p:cTn>
                              </p:par>
                            </p:childTnLst>
                          </p:cTn>
                        </p:par>
                        <p:par>
                          <p:cTn id="18" fill="hold">
                            <p:stCondLst>
                              <p:cond delay="1000"/>
                            </p:stCondLst>
                            <p:childTnLst>
                              <p:par>
                                <p:cTn id="19" presetID="0" presetClass="path" presetSubtype="0" accel="50000" decel="50000" fill="hold" nodeType="afterEffect">
                                  <p:stCondLst>
                                    <p:cond delay="0"/>
                                  </p:stCondLst>
                                  <p:childTnLst>
                                    <p:animMotion origin="layout" path="M -0.00035 0.00069 C -0.00087 0.01227 -0.00122 0.02407 -0.00261 0.03495 C -0.00399 0.04583 -0.00955 0.05139 -0.00851 0.06551 C -0.00747 0.07963 -0.00208 0.10185 0.0033 0.11921 C 0.00868 0.13657 0.01788 0.15555 0.02378 0.16921 C 0.02969 0.18287 0.03906 0.19143 0.03923 0.20162 C 0.03941 0.2118 0.0276 0.2213 0.02535 0.23009 C 0.02309 0.23889 0.02239 0.24583 0.02535 0.25463 C 0.0283 0.26342 0.03646 0.27407 0.04288 0.2831 C 0.0493 0.29213 0.05642 0.29977 0.06354 0.30856 C 0.07066 0.31736 0.08246 0.32245 0.08559 0.33588 C 0.08871 0.3493 0.08246 0.37963 0.08194 0.38889 " pathEditMode="relative" ptsTypes="aaaaaaaaaaaA">
                                      <p:cBhvr>
                                        <p:cTn id="20" dur="15000" fill="hold"/>
                                        <p:tgtEl>
                                          <p:spTgt spid="14"/>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1000"/>
                                        <p:tgtEl>
                                          <p:spTgt spid="11"/>
                                        </p:tgtEl>
                                      </p:cBhvr>
                                    </p:animEffect>
                                  </p:childTnLst>
                                </p:cTn>
                              </p:par>
                            </p:childTnLst>
                          </p:cTn>
                        </p:par>
                        <p:par>
                          <p:cTn id="26" fill="hold">
                            <p:stCondLst>
                              <p:cond delay="1000"/>
                            </p:stCondLst>
                            <p:childTnLst>
                              <p:par>
                                <p:cTn id="27" presetID="0" presetClass="path" presetSubtype="0" accel="50000" decel="50000" fill="hold" nodeType="afterEffect">
                                  <p:stCondLst>
                                    <p:cond delay="0"/>
                                  </p:stCondLst>
                                  <p:childTnLst>
                                    <p:animMotion origin="layout" path="M 1.66667E-6 1.11111E-6 C -0.01111 0.01852 -0.03976 0.08426 -0.06719 0.11134 C -0.09462 0.13842 -0.13386 0.12523 -0.16424 0.16296 C -0.19462 0.20069 -0.22083 0.29907 -0.25 0.33773 C -0.27917 0.37639 -0.32083 0.38333 -0.33941 0.39537 " pathEditMode="relative" rAng="0" ptsTypes="aaaaa">
                                      <p:cBhvr>
                                        <p:cTn id="28" dur="18000" fill="hold"/>
                                        <p:tgtEl>
                                          <p:spTgt spid="11"/>
                                        </p:tgtEl>
                                        <p:attrNameLst>
                                          <p:attrName>ppt_x</p:attrName>
                                          <p:attrName>ppt_y</p:attrName>
                                        </p:attrNameLst>
                                      </p:cBhvr>
                                      <p:rCtr x="-170" y="198"/>
                                    </p:animMotion>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1000"/>
                                        <p:tgtEl>
                                          <p:spTgt spid="12"/>
                                        </p:tgtEl>
                                      </p:cBhvr>
                                    </p:animEffect>
                                  </p:childTnLst>
                                </p:cTn>
                              </p:par>
                            </p:childTnLst>
                          </p:cTn>
                        </p:par>
                        <p:par>
                          <p:cTn id="34" fill="hold">
                            <p:stCondLst>
                              <p:cond delay="1000"/>
                            </p:stCondLst>
                            <p:childTnLst>
                              <p:par>
                                <p:cTn id="35" presetID="0" presetClass="path" presetSubtype="0" accel="50000" decel="50000" fill="hold" nodeType="afterEffect">
                                  <p:stCondLst>
                                    <p:cond delay="0"/>
                                  </p:stCondLst>
                                  <p:childTnLst>
                                    <p:animMotion origin="layout" path="M -3.88889E-6 2.64168E-6 C -0.00295 -0.00879 -0.00573 -0.01735 -0.00972 -0.02568 C -0.01371 -0.03401 -0.01927 -0.04234 -0.02413 -0.04974 C -0.02899 -0.05714 -0.03403 -0.06524 -0.03871 -0.07079 C -0.0434 -0.07634 -0.04791 -0.07842 -0.05191 -0.08351 C -0.0559 -0.0886 -0.06094 -0.09808 -0.06267 -0.10109 " pathEditMode="relative" ptsTypes="aaaaaA">
                                      <p:cBhvr>
                                        <p:cTn id="36" dur="10000" fill="hold"/>
                                        <p:tgtEl>
                                          <p:spTgt spid="12"/>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1000"/>
                                        <p:tgtEl>
                                          <p:spTgt spid="13"/>
                                        </p:tgtEl>
                                      </p:cBhvr>
                                    </p:animEffect>
                                  </p:childTnLst>
                                </p:cTn>
                              </p:par>
                            </p:childTnLst>
                          </p:cTn>
                        </p:par>
                        <p:par>
                          <p:cTn id="42" fill="hold">
                            <p:stCondLst>
                              <p:cond delay="1000"/>
                            </p:stCondLst>
                            <p:childTnLst>
                              <p:par>
                                <p:cTn id="43" presetID="0" presetClass="path" presetSubtype="0" accel="50000" decel="50000" fill="hold" nodeType="afterEffect">
                                  <p:stCondLst>
                                    <p:cond delay="0"/>
                                  </p:stCondLst>
                                  <p:childTnLst>
                                    <p:animMotion origin="layout" path="M -0.00313 0.00416 C 0.00434 0.00856 0.0118 0.01295 0.02101 0.01526 C 0.03021 0.01758 0.04462 0.01711 0.05243 0.0185 C 0.06024 0.01989 0.06198 0.02336 0.06805 0.02336 C 0.07413 0.02336 0.08125 0.0222 0.08854 0.0185 C 0.09583 0.0148 0.10521 0.00832 0.11146 0.00115 C 0.11771 -0.00602 0.12326 -0.01943 0.12639 -0.02475 " pathEditMode="relative" rAng="0" ptsTypes="aaaaaaa">
                                      <p:cBhvr>
                                        <p:cTn id="44" dur="10000" fill="hold"/>
                                        <p:tgtEl>
                                          <p:spTgt spid="13"/>
                                        </p:tgtEl>
                                        <p:attrNameLst>
                                          <p:attrName>ppt_x</p:attrName>
                                          <p:attrName>ppt_y</p:attrName>
                                        </p:attrNameLst>
                                      </p:cBhvr>
                                      <p:rCtr x="65" y="-5"/>
                                    </p:animMotion>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1000"/>
                                        <p:tgtEl>
                                          <p:spTgt spid="15"/>
                                        </p:tgtEl>
                                      </p:cBhvr>
                                    </p:animEffect>
                                  </p:childTnLst>
                                </p:cTn>
                              </p:par>
                            </p:childTnLst>
                          </p:cTn>
                        </p:par>
                        <p:par>
                          <p:cTn id="50" fill="hold">
                            <p:stCondLst>
                              <p:cond delay="1000"/>
                            </p:stCondLst>
                            <p:childTnLst>
                              <p:par>
                                <p:cTn id="51" presetID="0" presetClass="path" presetSubtype="0" accel="50000" decel="50000" fill="hold" nodeType="afterEffect">
                                  <p:stCondLst>
                                    <p:cond delay="0"/>
                                  </p:stCondLst>
                                  <p:childTnLst>
                                    <p:animMotion origin="layout" path="M 1.66667E-6 1.34629E-6 C -0.0191 -0.00417 -0.0382 -0.0081 -0.05538 -0.01249 C -0.07257 -0.01689 -0.08941 -0.02198 -0.10347 -0.0266 C -0.11754 -0.03123 -0.13229 -0.03886 -0.13993 -0.04071 C -0.14757 -0.04256 -0.14202 -0.03748 -0.14948 -0.03771 C -0.15695 -0.03794 -0.17518 -0.04071 -0.18472 -0.04233 C -0.19427 -0.04395 -0.19948 -0.04719 -0.20712 -0.04696 C -0.21476 -0.04673 -0.22379 -0.0421 -0.23056 -0.04071 C -0.23733 -0.03933 -0.23976 -0.03956 -0.24827 -0.03909 C -0.25677 -0.03863 -0.27222 -0.03863 -0.28125 -0.03771 C -0.29028 -0.03678 -0.29254 -0.03424 -0.30243 -0.03285 C -0.31233 -0.03146 -0.33021 -0.0303 -0.34115 -0.02984 C -0.35208 -0.02938 -0.36024 -0.0303 -0.36823 -0.02984 C -0.37622 -0.02938 -0.38108 -0.02753 -0.38941 -0.0266 C -0.39774 -0.02568 -0.40365 -0.01851 -0.41771 -0.02498 C -0.43177 -0.03146 -0.46024 -0.05529 -0.47413 -0.06593 C -0.48802 -0.07657 -0.48924 -0.08119 -0.50122 -0.08929 C -0.5132 -0.09739 -0.53229 -0.10317 -0.54583 -0.11451 C -0.55938 -0.12584 -0.57257 -0.14203 -0.58229 -0.15684 C -0.59202 -0.17164 -0.59879 -0.19107 -0.60469 -0.2038 C -0.61059 -0.21652 -0.61476 -0.22693 -0.61736 -0.23317 " pathEditMode="relative" rAng="0" ptsTypes="aaaaaaaaaaaaaaaaaaaaa">
                                      <p:cBhvr>
                                        <p:cTn id="52" dur="24000" fill="hold"/>
                                        <p:tgtEl>
                                          <p:spTgt spid="15"/>
                                        </p:tgtEl>
                                        <p:attrNameLst>
                                          <p:attrName>ppt_x</p:attrName>
                                          <p:attrName>ppt_y</p:attrName>
                                        </p:attrNameLst>
                                      </p:cBhvr>
                                      <p:rCtr x="-309" y="-117"/>
                                    </p:animMotion>
                                  </p:childTnLst>
                                </p:cTn>
                              </p:par>
                            </p:childTnLst>
                          </p:cTn>
                        </p:par>
                        <p:par>
                          <p:cTn id="53" fill="hold">
                            <p:stCondLst>
                              <p:cond delay="25000"/>
                            </p:stCondLst>
                            <p:childTnLst>
                              <p:par>
                                <p:cTn id="54" presetID="3" presetClass="entr" presetSubtype="1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linds(horizontal)">
                                      <p:cBhvr>
                                        <p:cTn id="56" dur="3000"/>
                                        <p:tgtEl>
                                          <p:spTgt spid="31"/>
                                        </p:tgtEl>
                                      </p:cBhvr>
                                    </p:animEffect>
                                  </p:childTnLst>
                                </p:cTn>
                              </p:par>
                            </p:childTnLst>
                          </p:cTn>
                        </p:par>
                        <p:par>
                          <p:cTn id="57" fill="hold">
                            <p:stCondLst>
                              <p:cond delay="28000"/>
                            </p:stCondLst>
                            <p:childTnLst>
                              <p:par>
                                <p:cTn id="58" presetID="3" presetClass="entr" presetSubtype="1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3000"/>
                                        <p:tgtEl>
                                          <p:spTgt spid="26"/>
                                        </p:tgtEl>
                                      </p:cBhvr>
                                    </p:animEffect>
                                  </p:childTnLst>
                                </p:cTn>
                              </p:par>
                            </p:childTnLst>
                          </p:cTn>
                        </p:par>
                        <p:par>
                          <p:cTn id="61" fill="hold">
                            <p:stCondLst>
                              <p:cond delay="31000"/>
                            </p:stCondLst>
                            <p:childTnLst>
                              <p:par>
                                <p:cTn id="62" presetID="3" presetClass="entr" presetSubtype="1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3000"/>
                                        <p:tgtEl>
                                          <p:spTgt spid="19"/>
                                        </p:tgtEl>
                                      </p:cBhvr>
                                    </p:animEffect>
                                  </p:childTnLst>
                                </p:cTn>
                              </p:par>
                            </p:childTnLst>
                          </p:cTn>
                        </p:par>
                        <p:par>
                          <p:cTn id="65" fill="hold">
                            <p:stCondLst>
                              <p:cond delay="34000"/>
                            </p:stCondLst>
                            <p:childTnLst>
                              <p:par>
                                <p:cTn id="66" presetID="3" presetClass="entr" presetSubtype="1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linds(horizontal)">
                                      <p:cBhvr>
                                        <p:cTn id="68" dur="3000"/>
                                        <p:tgtEl>
                                          <p:spTgt spid="27"/>
                                        </p:tgtEl>
                                      </p:cBhvr>
                                    </p:animEffect>
                                  </p:childTnLst>
                                </p:cTn>
                              </p:par>
                            </p:childTnLst>
                          </p:cTn>
                        </p:par>
                        <p:par>
                          <p:cTn id="69" fill="hold">
                            <p:stCondLst>
                              <p:cond delay="37000"/>
                            </p:stCondLst>
                            <p:childTnLst>
                              <p:par>
                                <p:cTn id="70" presetID="3" presetClass="entr" presetSubtype="10" fill="hold"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3000"/>
                                        <p:tgtEl>
                                          <p:spTgt spid="35"/>
                                        </p:tgtEl>
                                      </p:cBhvr>
                                    </p:animEffect>
                                  </p:childTnLst>
                                </p:cTn>
                              </p:par>
                              <p:par>
                                <p:cTn id="73" presetID="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par>
                          <p:cTn id="75" fill="hold">
                            <p:stCondLst>
                              <p:cond delay="40000"/>
                            </p:stCondLst>
                            <p:childTnLst>
                              <p:par>
                                <p:cTn id="76" presetID="3" presetClass="entr" presetSubtype="1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4" name="Content Placeholder 3" descr="karta vulkanov BC copy2.bmp"/>
          <p:cNvPicPr>
            <a:picLocks noChangeAspect="1"/>
          </p:cNvPicPr>
          <p:nvPr/>
        </p:nvPicPr>
        <p:blipFill>
          <a:blip r:embed="rId2"/>
          <a:stretch>
            <a:fillRect/>
          </a:stretch>
        </p:blipFill>
        <p:spPr>
          <a:xfrm>
            <a:off x="685800" y="762000"/>
            <a:ext cx="7848600" cy="47244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838200" y="5320605"/>
            <a:ext cx="7543800" cy="1384995"/>
          </a:xfrm>
          <a:prstGeom prst="rect">
            <a:avLst/>
          </a:prstGeom>
        </p:spPr>
        <p:txBody>
          <a:bodyPr>
            <a:spAutoFit/>
          </a:bodyPr>
          <a:lstStyle/>
          <a:p>
            <a:pPr algn="ctr">
              <a:defRPr/>
            </a:pP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From </a:t>
            </a:r>
            <a:r>
              <a:rPr lang="en-US" sz="1400" b="1" dirty="0">
                <a:latin typeface="Times New Roman" pitchFamily="18" charset="0"/>
                <a:cs typeface="Times New Roman" pitchFamily="18" charset="0"/>
              </a:rPr>
              <a:t>Armenian to the Greco-Roman mythology and volcanic </a:t>
            </a:r>
            <a:r>
              <a:rPr lang="en-US" sz="1400" b="1" dirty="0" smtClean="0">
                <a:latin typeface="Times New Roman" pitchFamily="18" charset="0"/>
                <a:cs typeface="Times New Roman" pitchFamily="18" charset="0"/>
              </a:rPr>
              <a:t>eruptions. </a:t>
            </a:r>
            <a:r>
              <a:rPr lang="en-US" sz="1400" b="1" dirty="0">
                <a:latin typeface="Times New Roman" pitchFamily="18" charset="0"/>
                <a:cs typeface="Times New Roman" pitchFamily="18" charset="0"/>
              </a:rPr>
              <a:t>Large red triangles show volcanoes with known or inferred  Holocene  eruptions; small red triangles mark volcanoes with  possible, but uncertain Holocene eruptions or  Pleistocene  volcanoes with major thermal activity. Yellow triangles distinguish volcanoes of other regions </a:t>
            </a:r>
            <a:r>
              <a:rPr lang="en-US" sz="1400" u="sng" dirty="0">
                <a:latin typeface="Times New Roman" pitchFamily="18" charset="0"/>
                <a:cs typeface="Times New Roman" pitchFamily="18" charset="0"/>
                <a:hlinkClick r:id="rId3"/>
              </a:rPr>
              <a:t>http://www.volcano.si.edu/world/region.cfm?rnum=01</a:t>
            </a:r>
            <a:endParaRPr lang="en-US" sz="1400" dirty="0">
              <a:solidFill>
                <a:schemeClr val="tx1">
                  <a:lumMod val="95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54598616-EE17-4E78-B893-845120145431}" type="slidenum">
              <a:rPr lang="en-US" smtClean="0"/>
              <a:pPr>
                <a:defRPr/>
              </a:pPr>
              <a:t>3</a:t>
            </a:fld>
            <a:endParaRPr lang="en-US" dirty="0"/>
          </a:p>
        </p:txBody>
      </p:sp>
      <p:grpSp>
        <p:nvGrpSpPr>
          <p:cNvPr id="9" name="Group 8"/>
          <p:cNvGrpSpPr/>
          <p:nvPr/>
        </p:nvGrpSpPr>
        <p:grpSpPr>
          <a:xfrm>
            <a:off x="-76200" y="0"/>
            <a:ext cx="2209800" cy="704910"/>
            <a:chOff x="-76200" y="0"/>
            <a:chExt cx="2209800" cy="704910"/>
          </a:xfrm>
        </p:grpSpPr>
        <p:pic>
          <p:nvPicPr>
            <p:cNvPr id="7" name="Content Placeholder 7" descr="800px-Agry(ararat)_view_from_plane_under_naxcivan_sharur.jpg"/>
            <p:cNvPicPr>
              <a:picLocks noChangeAspect="1"/>
            </p:cNvPicPr>
            <p:nvPr/>
          </p:nvPicPr>
          <p:blipFill>
            <a:blip r:embed="rId4"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8" name="Rectangle 7"/>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pPr>
              <a:defRPr/>
            </a:pPr>
            <a:endParaRPr lang="en-US"/>
          </a:p>
        </p:txBody>
      </p:sp>
      <p:pic>
        <p:nvPicPr>
          <p:cNvPr id="5124" name="Picture 3" descr="Anatolian_Plate.bmp"/>
          <p:cNvPicPr>
            <a:picLocks noChangeAspect="1"/>
          </p:cNvPicPr>
          <p:nvPr/>
        </p:nvPicPr>
        <p:blipFill>
          <a:blip r:embed="rId2"/>
          <a:srcRect/>
          <a:stretch>
            <a:fillRect/>
          </a:stretch>
        </p:blipFill>
        <p:spPr bwMode="auto">
          <a:xfrm>
            <a:off x="533400" y="762000"/>
            <a:ext cx="8229600" cy="51625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6093023"/>
            <a:ext cx="67818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North Anatolian Fault and East Anatolian Fault, </a:t>
            </a:r>
            <a:r>
              <a:rPr lang="en-US" sz="1400" b="1" dirty="0" err="1" smtClean="0">
                <a:latin typeface="Times New Roman" pitchFamily="18" charset="0"/>
                <a:cs typeface="Times New Roman" pitchFamily="18" charset="0"/>
              </a:rPr>
              <a:t>Bitlis</a:t>
            </a:r>
            <a:r>
              <a:rPr lang="en-US" sz="1400" b="1" dirty="0" smtClean="0">
                <a:latin typeface="Times New Roman" pitchFamily="18" charset="0"/>
                <a:cs typeface="Times New Roman" pitchFamily="18" charset="0"/>
              </a:rPr>
              <a:t>-Zagros Fold and Thrust Belt</a:t>
            </a:r>
            <a:endParaRPr lang="en-US" sz="1400" b="1" dirty="0"/>
          </a:p>
        </p:txBody>
      </p:sp>
      <p:grpSp>
        <p:nvGrpSpPr>
          <p:cNvPr id="8" name="Group 7"/>
          <p:cNvGrpSpPr/>
          <p:nvPr/>
        </p:nvGrpSpPr>
        <p:grpSpPr>
          <a:xfrm>
            <a:off x="-76200" y="0"/>
            <a:ext cx="2209800" cy="704910"/>
            <a:chOff x="-76200" y="0"/>
            <a:chExt cx="2209800" cy="704910"/>
          </a:xfrm>
        </p:grpSpPr>
        <p:pic>
          <p:nvPicPr>
            <p:cNvPr id="9" name="Content Placeholder 7" descr="800px-Agry(ararat)_view_from_plane_under_naxcivan_sharur.jpg"/>
            <p:cNvPicPr>
              <a:picLocks noChangeAspect="1"/>
            </p:cNvPicPr>
            <p:nvPr/>
          </p:nvPicPr>
          <p:blipFill>
            <a:blip r:embed="rId3"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10" name="Rectangle 9"/>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5B26533-985F-4514-8A0E-E7C8DCE8C8CA}" type="slidenum">
              <a:rPr lang="en-US" smtClean="0"/>
              <a:pPr>
                <a:defRPr/>
              </a:pPr>
              <a:t>5</a:t>
            </a:fld>
            <a:endParaRPr lang="en-US"/>
          </a:p>
        </p:txBody>
      </p:sp>
      <p:pic>
        <p:nvPicPr>
          <p:cNvPr id="7171" name="Picture 4" descr="gray.jpg"/>
          <p:cNvPicPr>
            <a:picLocks noChangeAspect="1"/>
          </p:cNvPicPr>
          <p:nvPr/>
        </p:nvPicPr>
        <p:blipFill>
          <a:blip r:embed="rId2"/>
          <a:srcRect/>
          <a:stretch>
            <a:fillRect/>
          </a:stretch>
        </p:blipFill>
        <p:spPr bwMode="auto">
          <a:xfrm>
            <a:off x="533400" y="914400"/>
            <a:ext cx="8153400" cy="3552825"/>
          </a:xfrm>
          <a:prstGeom prst="rect">
            <a:avLst/>
          </a:prstGeom>
          <a:ln>
            <a:noFill/>
          </a:ln>
          <a:effectLst>
            <a:outerShdw blurRad="292100" dist="139700" dir="2700000" algn="tl" rotWithShape="0">
              <a:srgbClr val="333333">
                <a:alpha val="65000"/>
              </a:srgbClr>
            </a:outerShdw>
          </a:effectLst>
        </p:spPr>
      </p:pic>
      <p:sp>
        <p:nvSpPr>
          <p:cNvPr id="7172" name="Rectangle 4"/>
          <p:cNvSpPr>
            <a:spLocks noChangeArrowheads="1"/>
          </p:cNvSpPr>
          <p:nvPr/>
        </p:nvSpPr>
        <p:spPr bwMode="auto">
          <a:xfrm>
            <a:off x="1905000" y="4724400"/>
            <a:ext cx="5486400" cy="307777"/>
          </a:xfrm>
          <a:prstGeom prst="rect">
            <a:avLst/>
          </a:prstGeom>
          <a:noFill/>
          <a:ln w="9525">
            <a:noFill/>
            <a:miter lim="800000"/>
            <a:headEnd/>
            <a:tailEnd/>
          </a:ln>
        </p:spPr>
        <p:txBody>
          <a:bodyPr wrap="square">
            <a:spAutoFit/>
          </a:bodyPr>
          <a:lstStyle/>
          <a:p>
            <a:pPr algn="ctr"/>
            <a:r>
              <a:rPr lang="en-US" sz="1400" b="1" dirty="0" smtClean="0">
                <a:latin typeface="Times New Roman" pitchFamily="18" charset="0"/>
                <a:cs typeface="Times New Roman" pitchFamily="18" charset="0"/>
              </a:rPr>
              <a:t>Tracing </a:t>
            </a:r>
            <a:r>
              <a:rPr lang="en-US" sz="1400" b="1" dirty="0">
                <a:latin typeface="Times New Roman" pitchFamily="18" charset="0"/>
                <a:cs typeface="Times New Roman" pitchFamily="18" charset="0"/>
              </a:rPr>
              <a:t>the Origins of Indo-European </a:t>
            </a:r>
            <a:r>
              <a:rPr lang="en-US" sz="1400" b="1" dirty="0" smtClean="0">
                <a:latin typeface="Times New Roman" pitchFamily="18" charset="0"/>
                <a:cs typeface="Times New Roman" pitchFamily="18" charset="0"/>
              </a:rPr>
              <a:t>Languages</a:t>
            </a:r>
            <a:r>
              <a:rPr lang="hy-AM" sz="1400" b="1" dirty="0" smtClean="0">
                <a:latin typeface="Times New Roman" pitchFamily="18" charset="0"/>
                <a:cs typeface="Times New Roman" pitchFamily="18" charset="0"/>
              </a:rPr>
              <a:t>.</a:t>
            </a:r>
            <a:endParaRPr lang="en-US" sz="1400" b="1" dirty="0"/>
          </a:p>
        </p:txBody>
      </p:sp>
      <p:grpSp>
        <p:nvGrpSpPr>
          <p:cNvPr id="5" name="Group 4"/>
          <p:cNvGrpSpPr/>
          <p:nvPr/>
        </p:nvGrpSpPr>
        <p:grpSpPr>
          <a:xfrm>
            <a:off x="-76200" y="0"/>
            <a:ext cx="2209800" cy="704910"/>
            <a:chOff x="-76200" y="0"/>
            <a:chExt cx="2209800" cy="704910"/>
          </a:xfrm>
        </p:grpSpPr>
        <p:pic>
          <p:nvPicPr>
            <p:cNvPr id="6" name="Content Placeholder 7" descr="800px-Agry(ararat)_view_from_plane_under_naxcivan_sharur.jpg"/>
            <p:cNvPicPr>
              <a:picLocks noChangeAspect="1"/>
            </p:cNvPicPr>
            <p:nvPr/>
          </p:nvPicPr>
          <p:blipFill>
            <a:blip r:embed="rId3"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7" name="Rectangle 6"/>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1000" y="3783013"/>
            <a:ext cx="8229600" cy="954107"/>
          </a:xfrm>
          <a:prstGeom prst="rect">
            <a:avLst/>
          </a:prstGeom>
          <a:noFill/>
          <a:ln w="9525">
            <a:noFill/>
            <a:miter lim="800000"/>
            <a:headEnd/>
            <a:tailEnd/>
          </a:ln>
        </p:spPr>
        <p:txBody>
          <a:bodyPr>
            <a:spAutoFit/>
          </a:bodyPr>
          <a:lstStyle/>
          <a:p>
            <a:pPr algn="ctr"/>
            <a:r>
              <a:rPr lang="en-US" sz="1400" b="1" dirty="0" smtClean="0">
                <a:latin typeface="Times New Roman" pitchFamily="18" charset="0"/>
                <a:cs typeface="Times New Roman" pitchFamily="18" charset="0"/>
              </a:rPr>
              <a:t>А </a:t>
            </a:r>
            <a:r>
              <a:rPr lang="en-US" sz="1400" b="1" dirty="0">
                <a:latin typeface="Times New Roman" pitchFamily="18" charset="0"/>
                <a:cs typeface="Times New Roman" pitchFamily="18" charset="0"/>
              </a:rPr>
              <a:t>- The figures show the scheme of supply routes of obsidian, including obsidian mining areas and areas on the periphery, Б - Scheme of supply routes of obsidian,</a:t>
            </a:r>
          </a:p>
          <a:p>
            <a:pPr algn="ctr"/>
            <a:r>
              <a:rPr lang="en-US" sz="1400" b="1" dirty="0">
                <a:latin typeface="Times New Roman" pitchFamily="18" charset="0"/>
                <a:cs typeface="Times New Roman" pitchFamily="18" charset="0"/>
              </a:rPr>
              <a:t>В - Location of the obsidian sources in </a:t>
            </a:r>
            <a:r>
              <a:rPr lang="en-US" sz="1400" b="1" dirty="0" err="1">
                <a:latin typeface="Times New Roman" pitchFamily="18" charset="0"/>
                <a:cs typeface="Times New Roman" pitchFamily="18" charset="0"/>
              </a:rPr>
              <a:t>Araratian</a:t>
            </a:r>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Mountains</a:t>
            </a:r>
            <a:r>
              <a:rPr lang="hy-AM" sz="1400" b="1" dirty="0" smtClean="0">
                <a:latin typeface="Times New Roman" pitchFamily="18" charset="0"/>
                <a:cs typeface="Times New Roman" pitchFamily="18" charset="0"/>
              </a:rPr>
              <a:t>.</a:t>
            </a:r>
            <a:endParaRPr lang="en-US" sz="1400" b="1" dirty="0">
              <a:latin typeface="Times New Roman" pitchFamily="18" charset="0"/>
              <a:cs typeface="Times New Roman" pitchFamily="18" charset="0"/>
            </a:endParaRPr>
          </a:p>
          <a:p>
            <a:pPr algn="ctr"/>
            <a:r>
              <a:rPr lang="en-US" sz="1400" dirty="0">
                <a:latin typeface="Times New Roman" pitchFamily="18" charset="0"/>
                <a:cs typeface="Times New Roman" pitchFamily="18" charset="0"/>
              </a:rPr>
              <a:t>(by C. </a:t>
            </a:r>
            <a:r>
              <a:rPr lang="en-US" sz="1400" dirty="0" err="1">
                <a:latin typeface="Times New Roman" pitchFamily="18" charset="0"/>
                <a:cs typeface="Times New Roman" pitchFamily="18" charset="0"/>
              </a:rPr>
              <a:t>Chataigner</a:t>
            </a:r>
            <a:r>
              <a:rPr lang="en-US" sz="1400" dirty="0">
                <a:latin typeface="Times New Roman" pitchFamily="18" charset="0"/>
                <a:cs typeface="Times New Roman" pitchFamily="18" charset="0"/>
              </a:rPr>
              <a:t>, O. Barge)</a:t>
            </a:r>
          </a:p>
        </p:txBody>
      </p:sp>
      <p:pic>
        <p:nvPicPr>
          <p:cNvPr id="17410" name="Picture 2" descr="http://www.iatp.am/vahanyan/articles/obsidian_files/image002.gif"/>
          <p:cNvPicPr>
            <a:picLocks noChangeAspect="1" noChangeArrowheads="1"/>
          </p:cNvPicPr>
          <p:nvPr/>
        </p:nvPicPr>
        <p:blipFill>
          <a:blip r:embed="rId2"/>
          <a:srcRect l="1589" t="3409" b="1515"/>
          <a:stretch>
            <a:fillRect/>
          </a:stretch>
        </p:blipFill>
        <p:spPr bwMode="auto">
          <a:xfrm>
            <a:off x="762000" y="1660525"/>
            <a:ext cx="2166938" cy="1463675"/>
          </a:xfrm>
          <a:prstGeom prst="rect">
            <a:avLst/>
          </a:prstGeom>
          <a:ln>
            <a:noFill/>
          </a:ln>
          <a:effectLst>
            <a:outerShdw blurRad="292100" dist="139700" dir="2700000" algn="tl" rotWithShape="0">
              <a:srgbClr val="333333">
                <a:alpha val="65000"/>
              </a:srgbClr>
            </a:outerShdw>
          </a:effectLst>
        </p:spPr>
      </p:pic>
      <p:pic>
        <p:nvPicPr>
          <p:cNvPr id="17412" name="Picture 4" descr="http://www.iatp.am/vahanyan/articles/obsidian_files/image004.gif"/>
          <p:cNvPicPr>
            <a:picLocks noChangeAspect="1" noChangeArrowheads="1"/>
          </p:cNvPicPr>
          <p:nvPr/>
        </p:nvPicPr>
        <p:blipFill>
          <a:blip r:embed="rId3"/>
          <a:srcRect l="2020" t="5405" r="3039" b="2703"/>
          <a:stretch>
            <a:fillRect/>
          </a:stretch>
        </p:blipFill>
        <p:spPr bwMode="auto">
          <a:xfrm>
            <a:off x="3810000" y="1660525"/>
            <a:ext cx="2022475" cy="1463675"/>
          </a:xfrm>
          <a:prstGeom prst="rect">
            <a:avLst/>
          </a:prstGeom>
          <a:ln>
            <a:noFill/>
          </a:ln>
          <a:effectLst>
            <a:outerShdw blurRad="292100" dist="139700" dir="2700000" algn="tl" rotWithShape="0">
              <a:srgbClr val="333333">
                <a:alpha val="65000"/>
              </a:srgbClr>
            </a:outerShdw>
          </a:effectLst>
        </p:spPr>
      </p:pic>
      <p:pic>
        <p:nvPicPr>
          <p:cNvPr id="9221" name="Picture 6" descr="D:\CDs\e-book2004-2012\proisxozhdenie\proisxozhdenie_files\image005.png"/>
          <p:cNvPicPr>
            <a:picLocks noChangeAspect="1" noChangeArrowheads="1"/>
          </p:cNvPicPr>
          <p:nvPr/>
        </p:nvPicPr>
        <p:blipFill>
          <a:blip r:embed="rId4"/>
          <a:srcRect/>
          <a:stretch>
            <a:fillRect/>
          </a:stretch>
        </p:blipFill>
        <p:spPr bwMode="auto">
          <a:xfrm>
            <a:off x="6629400" y="1676400"/>
            <a:ext cx="1784350" cy="1463675"/>
          </a:xfrm>
          <a:prstGeom prst="rect">
            <a:avLst/>
          </a:prstGeom>
          <a:noFill/>
          <a:ln w="9525">
            <a:noFill/>
            <a:miter lim="800000"/>
            <a:headEnd/>
            <a:tailEnd/>
          </a:ln>
        </p:spPr>
      </p:pic>
      <p:sp>
        <p:nvSpPr>
          <p:cNvPr id="9222" name="TextBox 7"/>
          <p:cNvSpPr txBox="1">
            <a:spLocks noChangeArrowheads="1"/>
          </p:cNvSpPr>
          <p:nvPr/>
        </p:nvSpPr>
        <p:spPr bwMode="auto">
          <a:xfrm>
            <a:off x="1600200" y="3276600"/>
            <a:ext cx="381000" cy="33813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А</a:t>
            </a:r>
            <a:endParaRPr lang="en-US" sz="1600"/>
          </a:p>
        </p:txBody>
      </p:sp>
      <p:sp>
        <p:nvSpPr>
          <p:cNvPr id="9223" name="TextBox 8"/>
          <p:cNvSpPr txBox="1">
            <a:spLocks noChangeArrowheads="1"/>
          </p:cNvSpPr>
          <p:nvPr/>
        </p:nvSpPr>
        <p:spPr bwMode="auto">
          <a:xfrm>
            <a:off x="4648200" y="3200400"/>
            <a:ext cx="381000" cy="33813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Б</a:t>
            </a:r>
            <a:endParaRPr lang="en-US" sz="1600"/>
          </a:p>
        </p:txBody>
      </p:sp>
      <p:sp>
        <p:nvSpPr>
          <p:cNvPr id="9224" name="TextBox 9"/>
          <p:cNvSpPr txBox="1">
            <a:spLocks noChangeArrowheads="1"/>
          </p:cNvSpPr>
          <p:nvPr/>
        </p:nvSpPr>
        <p:spPr bwMode="auto">
          <a:xfrm>
            <a:off x="7391400" y="3200400"/>
            <a:ext cx="381000" cy="33813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В</a:t>
            </a:r>
            <a:endParaRPr lang="en-US" sz="1600"/>
          </a:p>
        </p:txBody>
      </p:sp>
      <p:sp>
        <p:nvSpPr>
          <p:cNvPr id="9" name="Slide Number Placeholder 8"/>
          <p:cNvSpPr>
            <a:spLocks noGrp="1"/>
          </p:cNvSpPr>
          <p:nvPr>
            <p:ph type="sldNum" sz="quarter" idx="12"/>
          </p:nvPr>
        </p:nvSpPr>
        <p:spPr/>
        <p:txBody>
          <a:bodyPr/>
          <a:lstStyle/>
          <a:p>
            <a:pPr>
              <a:defRPr/>
            </a:pPr>
            <a:fld id="{C235BD16-5C3E-41A4-8693-C85EFCA3E8D7}" type="slidenum">
              <a:rPr lang="en-US" smtClean="0"/>
              <a:pPr>
                <a:defRPr/>
              </a:pPr>
              <a:t>6</a:t>
            </a:fld>
            <a:endParaRPr lang="en-US"/>
          </a:p>
        </p:txBody>
      </p:sp>
      <p:grpSp>
        <p:nvGrpSpPr>
          <p:cNvPr id="10" name="Group 9"/>
          <p:cNvGrpSpPr/>
          <p:nvPr/>
        </p:nvGrpSpPr>
        <p:grpSpPr>
          <a:xfrm>
            <a:off x="-76200" y="0"/>
            <a:ext cx="2209800" cy="704910"/>
            <a:chOff x="-76200" y="0"/>
            <a:chExt cx="2209800" cy="704910"/>
          </a:xfrm>
        </p:grpSpPr>
        <p:pic>
          <p:nvPicPr>
            <p:cNvPr id="11" name="Content Placeholder 7" descr="800px-Agry(ararat)_view_from_plane_under_naxcivan_sharur.jpg"/>
            <p:cNvPicPr>
              <a:picLocks noChangeAspect="1"/>
            </p:cNvPicPr>
            <p:nvPr/>
          </p:nvPicPr>
          <p:blipFill>
            <a:blip r:embed="rId5"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12" name="Rectangle 11"/>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 name="Picture 1" descr="map1(new).jpg"/>
          <p:cNvPicPr>
            <a:picLocks noChangeAspect="1"/>
          </p:cNvPicPr>
          <p:nvPr/>
        </p:nvPicPr>
        <p:blipFill>
          <a:blip r:embed="rId2"/>
          <a:stretch>
            <a:fillRect/>
          </a:stretch>
        </p:blipFill>
        <p:spPr>
          <a:xfrm>
            <a:off x="1181100" y="838200"/>
            <a:ext cx="6762750" cy="4637087"/>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3A0DEEC8-D5AD-47C9-A291-519FA37EEAF7}" type="slidenum">
              <a:rPr lang="en-US" smtClean="0"/>
              <a:pPr>
                <a:defRPr/>
              </a:pPr>
              <a:t>7</a:t>
            </a:fld>
            <a:endParaRPr lang="en-US"/>
          </a:p>
        </p:txBody>
      </p:sp>
      <p:sp>
        <p:nvSpPr>
          <p:cNvPr id="5" name="TextBox 7"/>
          <p:cNvSpPr txBox="1">
            <a:spLocks noChangeArrowheads="1"/>
          </p:cNvSpPr>
          <p:nvPr/>
        </p:nvSpPr>
        <p:spPr bwMode="auto">
          <a:xfrm>
            <a:off x="990600" y="5486400"/>
            <a:ext cx="7086600" cy="954107"/>
          </a:xfrm>
          <a:prstGeom prst="rect">
            <a:avLst/>
          </a:prstGeom>
          <a:noFill/>
          <a:ln w="9525">
            <a:noFill/>
            <a:miter lim="800000"/>
            <a:headEnd/>
            <a:tailEnd/>
          </a:ln>
        </p:spPr>
        <p:txBody>
          <a:bodyPr wrap="square">
            <a:spAutoFit/>
          </a:bodyPr>
          <a:lstStyle/>
          <a:p>
            <a:pPr algn="ct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The area </a:t>
            </a:r>
            <a:r>
              <a:rPr lang="en-US" sz="1400" b="1" dirty="0">
                <a:latin typeface="Times New Roman" pitchFamily="18" charset="0"/>
                <a:cs typeface="Times New Roman" pitchFamily="18" charset="0"/>
              </a:rPr>
              <a:t>of </a:t>
            </a:r>
            <a:r>
              <a:rPr lang="en-US" sz="1400" b="1" dirty="0" smtClean="0">
                <a:latin typeface="Times New Roman" pitchFamily="18" charset="0"/>
                <a:cs typeface="Times New Roman" pitchFamily="18" charset="0"/>
              </a:rPr>
              <a:t>distribution invariant protolanguage “thinking” (fractal consciousness, cognition) based on the “stone” speech (car, </a:t>
            </a:r>
            <a:r>
              <a:rPr lang="en-US" sz="1400" b="1" dirty="0" err="1" smtClean="0">
                <a:latin typeface="Times New Roman" pitchFamily="18" charset="0"/>
                <a:cs typeface="Times New Roman" pitchFamily="18" charset="0"/>
              </a:rPr>
              <a:t>cr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cer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cor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kir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kur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kyur</a:t>
            </a:r>
            <a:r>
              <a:rPr lang="en-US" sz="1400" b="1" dirty="0" smtClean="0">
                <a:latin typeface="Times New Roman" pitchFamily="18" charset="0"/>
                <a:cs typeface="Times New Roman" pitchFamily="18" charset="0"/>
              </a:rPr>
              <a:t>, gar, </a:t>
            </a:r>
            <a:r>
              <a:rPr lang="en-US" sz="1400" b="1" dirty="0" err="1" smtClean="0">
                <a:latin typeface="Times New Roman" pitchFamily="18" charset="0"/>
                <a:cs typeface="Times New Roman" pitchFamily="18" charset="0"/>
              </a:rPr>
              <a:t>gr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ger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gor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gir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gur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guyr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har</a:t>
            </a:r>
            <a:r>
              <a:rPr lang="en-US" sz="1400" b="1" dirty="0" smtClean="0">
                <a:latin typeface="Times New Roman" pitchFamily="18" charset="0"/>
                <a:cs typeface="Times New Roman" pitchFamily="18" charset="0"/>
              </a:rPr>
              <a:t>, hr, her and </a:t>
            </a:r>
            <a:r>
              <a:rPr lang="en-US" sz="1400" b="1" dirty="0" err="1" smtClean="0">
                <a:latin typeface="Times New Roman" pitchFamily="18" charset="0"/>
                <a:cs typeface="Times New Roman" pitchFamily="18" charset="0"/>
              </a:rPr>
              <a:t>hor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hir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hur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hyur</a:t>
            </a:r>
            <a:r>
              <a:rPr lang="en-US" sz="1400" b="1"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by </a:t>
            </a:r>
            <a:r>
              <a:rPr lang="en-US" sz="1400" i="1" dirty="0" smtClean="0">
                <a:latin typeface="Times New Roman" pitchFamily="18" charset="0"/>
                <a:cs typeface="Times New Roman" pitchFamily="18" charset="0"/>
              </a:rPr>
              <a:t>G. </a:t>
            </a:r>
            <a:r>
              <a:rPr lang="en-US" sz="1400" i="1" dirty="0" err="1" smtClean="0">
                <a:latin typeface="Times New Roman" pitchFamily="18" charset="0"/>
                <a:cs typeface="Times New Roman" pitchFamily="18" charset="0"/>
              </a:rPr>
              <a:t>Vahanyan</a:t>
            </a:r>
            <a:r>
              <a:rPr lang="hy-AM" sz="1400" i="1" dirty="0" smtClean="0"/>
              <a:t>).</a:t>
            </a:r>
            <a:endParaRPr lang="en-US" sz="1400" dirty="0"/>
          </a:p>
        </p:txBody>
      </p:sp>
      <p:grpSp>
        <p:nvGrpSpPr>
          <p:cNvPr id="6" name="Group 5"/>
          <p:cNvGrpSpPr/>
          <p:nvPr/>
        </p:nvGrpSpPr>
        <p:grpSpPr>
          <a:xfrm>
            <a:off x="-76200" y="0"/>
            <a:ext cx="2209800" cy="704910"/>
            <a:chOff x="-76200" y="0"/>
            <a:chExt cx="2209800" cy="704910"/>
          </a:xfrm>
        </p:grpSpPr>
        <p:pic>
          <p:nvPicPr>
            <p:cNvPr id="7" name="Content Placeholder 7" descr="800px-Agry(ararat)_view_from_plane_under_naxcivan_sharur.jpg"/>
            <p:cNvPicPr>
              <a:picLocks noChangeAspect="1"/>
            </p:cNvPicPr>
            <p:nvPr/>
          </p:nvPicPr>
          <p:blipFill>
            <a:blip r:embed="rId3"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8" name="Rectangle 7"/>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 name="Picture 2" descr="van-map.jpg"/>
          <p:cNvPicPr>
            <a:picLocks noChangeAspect="1"/>
          </p:cNvPicPr>
          <p:nvPr/>
        </p:nvPicPr>
        <p:blipFill>
          <a:blip r:embed="rId2"/>
          <a:stretch>
            <a:fillRect/>
          </a:stretch>
        </p:blipFill>
        <p:spPr>
          <a:xfrm>
            <a:off x="1219200" y="990600"/>
            <a:ext cx="6781800" cy="5194414"/>
          </a:xfrm>
          <a:prstGeom prst="rect">
            <a:avLst/>
          </a:prstGeom>
          <a:ln>
            <a:noFill/>
          </a:ln>
          <a:effectLst>
            <a:outerShdw blurRad="292100" dist="139700" dir="2700000" algn="tl" rotWithShape="0">
              <a:srgbClr val="333333">
                <a:alpha val="65000"/>
              </a:srgbClr>
            </a:outerShdw>
          </a:effectLst>
        </p:spPr>
      </p:pic>
      <p:sp>
        <p:nvSpPr>
          <p:cNvPr id="17411" name="TextBox 3"/>
          <p:cNvSpPr txBox="1">
            <a:spLocks noChangeArrowheads="1"/>
          </p:cNvSpPr>
          <p:nvPr/>
        </p:nvSpPr>
        <p:spPr bwMode="auto">
          <a:xfrm>
            <a:off x="533400" y="6029980"/>
            <a:ext cx="8229600" cy="523220"/>
          </a:xfrm>
          <a:prstGeom prst="rect">
            <a:avLst/>
          </a:prstGeom>
          <a:noFill/>
          <a:ln w="9525">
            <a:noFill/>
            <a:miter lim="800000"/>
            <a:headEnd/>
            <a:tailEnd/>
          </a:ln>
        </p:spPr>
        <p:txBody>
          <a:bodyPr>
            <a:spAutoFit/>
          </a:bodyPr>
          <a:lstStyle/>
          <a:p>
            <a:pPr algn="ctr"/>
            <a:r>
              <a:rPr lang="hy-AM" sz="1400" b="1" dirty="0" smtClean="0">
                <a:latin typeface="Times New Roman" pitchFamily="18" charset="0"/>
                <a:cs typeface="Times New Roman" pitchFamily="18" charset="0"/>
              </a:rPr>
              <a:t/>
            </a:r>
            <a:br>
              <a:rPr lang="hy-AM"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 The distribution map of the lakes, towns and cities with names from the root of the "Van“  in Armenia</a:t>
            </a:r>
            <a:r>
              <a:rPr lang="hy-AM" sz="1400" b="1" dirty="0" smtClean="0">
                <a:latin typeface="Times New Roman" pitchFamily="18" charset="0"/>
                <a:cs typeface="Times New Roman" pitchFamily="18" charset="0"/>
              </a:rPr>
              <a:t>.</a:t>
            </a:r>
            <a:endParaRPr lang="en-US" sz="14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20181E2-98E1-40DA-8F5B-92FE9A1E4970}" type="slidenum">
              <a:rPr lang="en-US" smtClean="0"/>
              <a:pPr>
                <a:defRPr/>
              </a:pPr>
              <a:t>8</a:t>
            </a:fld>
            <a:endParaRPr lang="en-US" dirty="0"/>
          </a:p>
        </p:txBody>
      </p:sp>
      <p:grpSp>
        <p:nvGrpSpPr>
          <p:cNvPr id="5" name="Group 4"/>
          <p:cNvGrpSpPr/>
          <p:nvPr/>
        </p:nvGrpSpPr>
        <p:grpSpPr>
          <a:xfrm>
            <a:off x="-76200" y="0"/>
            <a:ext cx="2209800" cy="704910"/>
            <a:chOff x="-76200" y="0"/>
            <a:chExt cx="2209800" cy="704910"/>
          </a:xfrm>
        </p:grpSpPr>
        <p:pic>
          <p:nvPicPr>
            <p:cNvPr id="6" name="Content Placeholder 7" descr="800px-Agry(ararat)_view_from_plane_under_naxcivan_sharur.jpg"/>
            <p:cNvPicPr>
              <a:picLocks noChangeAspect="1"/>
            </p:cNvPicPr>
            <p:nvPr/>
          </p:nvPicPr>
          <p:blipFill>
            <a:blip r:embed="rId3"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7" name="Rectangle 6"/>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152400" y="4671536"/>
            <a:ext cx="4495800" cy="738664"/>
          </a:xfrm>
          <a:prstGeom prst="rect">
            <a:avLst/>
          </a:prstGeom>
          <a:noFill/>
          <a:ln w="9525">
            <a:noFill/>
            <a:miter lim="800000"/>
            <a:headEnd/>
            <a:tailEnd/>
          </a:ln>
        </p:spPr>
        <p:txBody>
          <a:bodyPr wrap="square">
            <a:spAutoFit/>
          </a:bodyPr>
          <a:lstStyle/>
          <a:p>
            <a:pPr algn="ct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The area </a:t>
            </a:r>
            <a:r>
              <a:rPr lang="en-US" sz="1400" b="1" dirty="0">
                <a:latin typeface="Times New Roman" pitchFamily="18" charset="0"/>
                <a:cs typeface="Times New Roman" pitchFamily="18" charset="0"/>
              </a:rPr>
              <a:t>of dissemination of </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Araratian</a:t>
            </a:r>
            <a:r>
              <a:rPr lang="en-US" sz="1400" b="1" dirty="0" smtClean="0">
                <a:latin typeface="Times New Roman" pitchFamily="18" charset="0"/>
                <a:cs typeface="Times New Roman" pitchFamily="18" charset="0"/>
              </a:rPr>
              <a:t> Rock Arts </a:t>
            </a:r>
            <a:br>
              <a:rPr lang="en-US" sz="1400" b="1"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by </a:t>
            </a:r>
            <a:r>
              <a:rPr lang="en-US" sz="1400" i="1" dirty="0">
                <a:latin typeface="Times New Roman" pitchFamily="18" charset="0"/>
                <a:cs typeface="Times New Roman" pitchFamily="18" charset="0"/>
              </a:rPr>
              <a:t>K. </a:t>
            </a:r>
            <a:r>
              <a:rPr lang="en-US" sz="1400" i="1" dirty="0" err="1">
                <a:latin typeface="Times New Roman" pitchFamily="18" charset="0"/>
                <a:cs typeface="Times New Roman" pitchFamily="18" charset="0"/>
              </a:rPr>
              <a:t>Tochatyan</a:t>
            </a:r>
            <a:r>
              <a:rPr lang="hy-AM" sz="1400" i="1" dirty="0" smtClean="0"/>
              <a:t>).</a:t>
            </a:r>
            <a:endParaRPr lang="en-US" sz="1400" dirty="0"/>
          </a:p>
        </p:txBody>
      </p:sp>
      <p:pic>
        <p:nvPicPr>
          <p:cNvPr id="11267" name="Picture 3" descr="Picture11.jpg"/>
          <p:cNvPicPr>
            <a:picLocks noChangeAspect="1" noChangeArrowheads="1"/>
          </p:cNvPicPr>
          <p:nvPr/>
        </p:nvPicPr>
        <p:blipFill>
          <a:blip r:embed="rId2">
            <a:lum bright="-6000" contrast="18000"/>
          </a:blip>
          <a:srcRect/>
          <a:stretch>
            <a:fillRect/>
          </a:stretch>
        </p:blipFill>
        <p:spPr bwMode="auto">
          <a:xfrm>
            <a:off x="304800" y="1295400"/>
            <a:ext cx="4417576" cy="3429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27EDB35-91A1-4493-B0D1-5421F0A43B89}" type="slidenum">
              <a:rPr lang="en-US" smtClean="0"/>
              <a:pPr>
                <a:defRPr/>
              </a:pPr>
              <a:t>9</a:t>
            </a:fld>
            <a:endParaRPr lang="en-US"/>
          </a:p>
        </p:txBody>
      </p:sp>
      <p:grpSp>
        <p:nvGrpSpPr>
          <p:cNvPr id="5" name="Group 4"/>
          <p:cNvGrpSpPr/>
          <p:nvPr/>
        </p:nvGrpSpPr>
        <p:grpSpPr>
          <a:xfrm>
            <a:off x="-76200" y="0"/>
            <a:ext cx="2209800" cy="704910"/>
            <a:chOff x="-76200" y="0"/>
            <a:chExt cx="2209800" cy="704910"/>
          </a:xfrm>
        </p:grpSpPr>
        <p:pic>
          <p:nvPicPr>
            <p:cNvPr id="6" name="Content Placeholder 7" descr="800px-Agry(ararat)_view_from_plane_under_naxcivan_sharur.jpg"/>
            <p:cNvPicPr>
              <a:picLocks noChangeAspect="1"/>
            </p:cNvPicPr>
            <p:nvPr/>
          </p:nvPicPr>
          <p:blipFill>
            <a:blip r:embed="rId3" cstate="print"/>
            <a:srcRect t="15881" b="22579"/>
            <a:stretch>
              <a:fillRect/>
            </a:stretch>
          </p:blipFill>
          <p:spPr>
            <a:xfrm>
              <a:off x="0" y="0"/>
              <a:ext cx="2057400" cy="631479"/>
            </a:xfrm>
            <a:prstGeom prst="rect">
              <a:avLst/>
            </a:prstGeom>
            <a:ln>
              <a:noFill/>
            </a:ln>
            <a:effectLst>
              <a:outerShdw blurRad="190500" algn="tl" rotWithShape="0">
                <a:srgbClr val="000000">
                  <a:alpha val="70000"/>
                </a:srgbClr>
              </a:outerShdw>
            </a:effectLst>
          </p:spPr>
        </p:pic>
        <p:sp>
          <p:nvSpPr>
            <p:cNvPr id="7" name="Rectangle 6"/>
            <p:cNvSpPr/>
            <p:nvPr/>
          </p:nvSpPr>
          <p:spPr>
            <a:xfrm>
              <a:off x="-76200" y="304800"/>
              <a:ext cx="2209800" cy="400110"/>
            </a:xfrm>
            <a:prstGeom prst="rect">
              <a:avLst/>
            </a:prstGeom>
          </p:spPr>
          <p:txBody>
            <a:bodyPr wrap="square">
              <a:spAutoFit/>
            </a:bodyPr>
            <a:lstStyle/>
            <a:p>
              <a:r>
                <a:rPr lang="en-US"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Araratian</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TarumianGovazd" pitchFamily="66" charset="0"/>
                </a:rPr>
                <a:t> Mountains</a:t>
              </a:r>
              <a:endParaRPr lang="en-US" sz="2000" dirty="0"/>
            </a:p>
          </p:txBody>
        </p:sp>
      </p:grpSp>
      <p:sp>
        <p:nvSpPr>
          <p:cNvPr id="9" name="Rectangle 2"/>
          <p:cNvSpPr>
            <a:spLocks noChangeArrowheads="1"/>
          </p:cNvSpPr>
          <p:nvPr/>
        </p:nvSpPr>
        <p:spPr bwMode="auto">
          <a:xfrm>
            <a:off x="5638800" y="2209800"/>
            <a:ext cx="2743200" cy="954107"/>
          </a:xfrm>
          <a:prstGeom prst="rect">
            <a:avLst/>
          </a:prstGeom>
          <a:noFill/>
          <a:ln w="9525">
            <a:noFill/>
            <a:miter lim="800000"/>
            <a:headEnd/>
            <a:tailEnd/>
          </a:ln>
        </p:spPr>
        <p:txBody>
          <a:bodyPr wrap="square" anchor="ctr">
            <a:spAutoFit/>
          </a:bodyPr>
          <a:lstStyle/>
          <a:p>
            <a:pPr algn="ctr" eaLnBrk="0" hangingPunct="0"/>
            <a:r>
              <a:rPr lang="en-US" sz="1400" b="1" dirty="0">
                <a:latin typeface="Times New Roman" pitchFamily="18" charset="0"/>
                <a:cs typeface="Times New Roman" pitchFamily="18" charset="0"/>
              </a:rPr>
              <a:t/>
            </a:r>
            <a:br>
              <a:rPr lang="en-US" sz="1400" b="1" dirty="0">
                <a:latin typeface="Times New Roman" pitchFamily="18" charset="0"/>
                <a:cs typeface="Times New Roman" pitchFamily="18" charset="0"/>
              </a:rPr>
            </a:br>
            <a:r>
              <a:rPr lang="en-US" sz="1400" b="1" dirty="0" smtClean="0">
                <a:latin typeface="Times New Roman" pitchFamily="18" charset="0"/>
                <a:cs typeface="Times New Roman" pitchFamily="18" charset="0"/>
              </a:rPr>
              <a:t> The area of dissemination of  </a:t>
            </a:r>
            <a:r>
              <a:rPr lang="en-US" sz="1400" b="1" dirty="0" err="1" smtClean="0">
                <a:latin typeface="Times New Roman" pitchFamily="18" charset="0"/>
                <a:cs typeface="Times New Roman" pitchFamily="18" charset="0"/>
              </a:rPr>
              <a:t>Araratian</a:t>
            </a:r>
            <a:r>
              <a:rPr lang="en-US" sz="1400" b="1" dirty="0" smtClean="0">
                <a:latin typeface="Times New Roman" pitchFamily="18" charset="0"/>
                <a:cs typeface="Times New Roman" pitchFamily="18" charset="0"/>
              </a:rPr>
              <a:t> Rock Arts </a:t>
            </a:r>
            <a:br>
              <a:rPr lang="en-US" sz="1400" b="1"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by </a:t>
            </a:r>
            <a:r>
              <a:rPr lang="en-US" sz="1400" i="1" dirty="0">
                <a:latin typeface="Times New Roman" pitchFamily="18" charset="0"/>
                <a:cs typeface="Times New Roman" pitchFamily="18" charset="0"/>
              </a:rPr>
              <a:t>M. </a:t>
            </a:r>
            <a:r>
              <a:rPr lang="en-US" sz="1400" i="1" dirty="0" err="1">
                <a:latin typeface="Times New Roman" pitchFamily="18" charset="0"/>
                <a:cs typeface="Times New Roman" pitchFamily="18" charset="0"/>
              </a:rPr>
              <a:t>Farajova</a:t>
            </a:r>
            <a:r>
              <a:rPr lang="hy-AM" sz="1400" i="1" dirty="0" smtClean="0">
                <a:cs typeface="Times New Roman" pitchFamily="18" charset="0"/>
              </a:rPr>
              <a:t>).</a:t>
            </a:r>
            <a:endParaRPr lang="hy-AM" sz="1400" dirty="0">
              <a:cs typeface="Times New Roman" pitchFamily="18" charset="0"/>
            </a:endParaRPr>
          </a:p>
        </p:txBody>
      </p:sp>
      <p:sp>
        <p:nvSpPr>
          <p:cNvPr id="10" name="Rectangle 9"/>
          <p:cNvSpPr/>
          <p:nvPr/>
        </p:nvSpPr>
        <p:spPr>
          <a:xfrm>
            <a:off x="3124200" y="1447800"/>
            <a:ext cx="1219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Picture2.jpg"/>
          <p:cNvPicPr>
            <a:picLocks noChangeAspect="1" noChangeArrowheads="1"/>
          </p:cNvPicPr>
          <p:nvPr/>
        </p:nvPicPr>
        <p:blipFill>
          <a:blip r:embed="rId4"/>
          <a:srcRect/>
          <a:stretch>
            <a:fillRect/>
          </a:stretch>
        </p:blipFill>
        <p:spPr bwMode="auto">
          <a:xfrm>
            <a:off x="5334000" y="228600"/>
            <a:ext cx="3200400" cy="2223478"/>
          </a:xfrm>
          <a:prstGeom prst="rect">
            <a:avLst/>
          </a:prstGeom>
          <a:noFill/>
          <a:ln w="9525">
            <a:noFill/>
            <a:miter lim="800000"/>
            <a:headEnd/>
            <a:tailEnd/>
          </a:ln>
        </p:spPr>
      </p:pic>
      <p:pic>
        <p:nvPicPr>
          <p:cNvPr id="11" name="Picture 1" descr="C:\Documents and Settings\Karina\Desktop\Italy 2011\Rock Art 2011\Picture1.jpg"/>
          <p:cNvPicPr>
            <a:picLocks noChangeAspect="1" noChangeArrowheads="1"/>
          </p:cNvPicPr>
          <p:nvPr/>
        </p:nvPicPr>
        <p:blipFill>
          <a:blip r:embed="rId5">
            <a:lum contrast="20000"/>
          </a:blip>
          <a:srcRect/>
          <a:stretch>
            <a:fillRect/>
          </a:stretch>
        </p:blipFill>
        <p:spPr bwMode="auto">
          <a:xfrm>
            <a:off x="5334000" y="3268863"/>
            <a:ext cx="3200400" cy="2446137"/>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572000" y="5791200"/>
            <a:ext cx="4572000" cy="954107"/>
          </a:xfrm>
          <a:prstGeom prst="rect">
            <a:avLst/>
          </a:prstGeom>
        </p:spPr>
        <p:txBody>
          <a:bodyPr>
            <a:spAutoFit/>
          </a:bodyPr>
          <a:lstStyle/>
          <a:p>
            <a:pPr marL="342900" indent="-342900" algn="ctr">
              <a:defRPr/>
            </a:pPr>
            <a:r>
              <a:rPr lang="en-US" sz="1400" b="1" dirty="0" smtClean="0">
                <a:latin typeface="Times New Roman" pitchFamily="18" charset="0"/>
                <a:cs typeface="Times New Roman" pitchFamily="18" charset="0"/>
              </a:rPr>
              <a:t>Area of dissemination of </a:t>
            </a:r>
            <a:r>
              <a:rPr lang="en-US" sz="1400" b="1" dirty="0" err="1" smtClean="0">
                <a:latin typeface="Times New Roman" pitchFamily="18" charset="0"/>
                <a:cs typeface="Times New Roman" pitchFamily="18" charset="0"/>
              </a:rPr>
              <a:t>petroglyphs</a:t>
            </a:r>
            <a:r>
              <a:rPr lang="en-US" sz="1400" b="1" dirty="0" smtClean="0">
                <a:latin typeface="Times New Roman" pitchFamily="18" charset="0"/>
                <a:cs typeface="Times New Roman" pitchFamily="18" charset="0"/>
              </a:rPr>
              <a:t> of South – Eastern Anatolia (Turkey), near Van. </a:t>
            </a:r>
            <a:r>
              <a:rPr lang="en-US" sz="1400" dirty="0" smtClean="0">
                <a:latin typeface="Times New Roman" pitchFamily="18" charset="0"/>
                <a:cs typeface="Times New Roman" pitchFamily="18" charset="0"/>
              </a:rPr>
              <a:t>Map from </a:t>
            </a:r>
            <a:r>
              <a:rPr lang="en-US" sz="1400" i="1" dirty="0" err="1" smtClean="0">
                <a:latin typeface="Times New Roman" pitchFamily="18" charset="0"/>
                <a:cs typeface="Times New Roman" pitchFamily="18" charset="0"/>
              </a:rPr>
              <a:t>Bolletino</a:t>
            </a:r>
            <a:r>
              <a:rPr lang="en-US" sz="1400" i="1" dirty="0" smtClean="0">
                <a:latin typeface="Times New Roman" pitchFamily="18" charset="0"/>
                <a:cs typeface="Times New Roman" pitchFamily="18" charset="0"/>
              </a:rPr>
              <a:t> dell CCSP, Vol. </a:t>
            </a:r>
            <a:r>
              <a:rPr lang="en-US" sz="1400" dirty="0" err="1" smtClean="0">
                <a:latin typeface="Times New Roman" pitchFamily="18" charset="0"/>
                <a:cs typeface="Times New Roman" pitchFamily="18" charset="0"/>
              </a:rPr>
              <a:t>Quatro</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Capo </a:t>
            </a:r>
            <a:r>
              <a:rPr lang="en-US" sz="1400" i="1" dirty="0" err="1" smtClean="0">
                <a:latin typeface="Times New Roman" pitchFamily="18" charset="0"/>
                <a:cs typeface="Times New Roman" pitchFamily="18" charset="0"/>
              </a:rPr>
              <a:t>di</a:t>
            </a:r>
            <a:r>
              <a:rPr lang="en-US" sz="1400" i="1" dirty="0" smtClean="0">
                <a:latin typeface="Times New Roman" pitchFamily="18" charset="0"/>
                <a:cs typeface="Times New Roman" pitchFamily="18" charset="0"/>
              </a:rPr>
              <a:t> Ponte 1972</a:t>
            </a:r>
            <a:r>
              <a:rPr lang="en-US" sz="1400" dirty="0" smtClean="0">
                <a:latin typeface="Times New Roman" pitchFamily="18" charset="0"/>
                <a:cs typeface="Times New Roman" pitchFamily="18" charset="0"/>
              </a:rPr>
              <a:t>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by </a:t>
            </a:r>
            <a:r>
              <a:rPr lang="en-US" sz="1400" i="1" dirty="0" err="1" smtClean="0">
                <a:latin typeface="Times New Roman" pitchFamily="18" charset="0"/>
                <a:cs typeface="Times New Roman" pitchFamily="18" charset="0"/>
              </a:rPr>
              <a:t>prof</a:t>
            </a:r>
            <a:r>
              <a:rPr lang="en-US" sz="1400" i="1"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E. </a:t>
            </a:r>
            <a:r>
              <a:rPr lang="en-US" sz="1400" i="1" dirty="0" err="1" smtClean="0">
                <a:latin typeface="Times New Roman" pitchFamily="18" charset="0"/>
                <a:cs typeface="Times New Roman" pitchFamily="18" charset="0"/>
              </a:rPr>
              <a:t>Anati</a:t>
            </a:r>
            <a:r>
              <a:rPr lang="en-US" sz="1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2A4A75"/>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1642</TotalTime>
  <Words>436</Words>
  <Application>Microsoft Office PowerPoint</Application>
  <PresentationFormat>On-screen Show (4:3)</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Rita</dc:creator>
  <cp:lastModifiedBy>Rita</cp:lastModifiedBy>
  <cp:revision>237</cp:revision>
  <dcterms:created xsi:type="dcterms:W3CDTF">2009-10-22T10:36:06Z</dcterms:created>
  <dcterms:modified xsi:type="dcterms:W3CDTF">2013-06-27T11:58:07Z</dcterms:modified>
</cp:coreProperties>
</file>